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976099" y="130809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azriel/cehug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hyperlink" Target="https://wiki.dlang.org/Current_D_Use" TargetMode="External"/><Relationship Id="rId4" Type="http://schemas.openxmlformats.org/officeDocument/2006/relationships/hyperlink" Target="http://dlang.org/orgs-using-d.html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DerelictOrg" TargetMode="External"/><Relationship Id="rId3" Type="http://schemas.openxmlformats.org/officeDocument/2006/relationships/hyperlink" Target="https://github.com/d-gamedev-team" TargetMode="External"/><Relationship Id="rId4" Type="http://schemas.openxmlformats.org/officeDocument/2006/relationships/hyperlink" Target="https://github.com/d-gamedev-team/opengl-tutorials" TargetMode="External"/><Relationship Id="rId5" Type="http://schemas.openxmlformats.org/officeDocument/2006/relationships/hyperlink" Target="https://github.com/kiith-sa/d-gamedev-intro" TargetMode="External"/><Relationship Id="rId6" Type="http://schemas.openxmlformats.org/officeDocument/2006/relationships/hyperlink" Target="http://h3.gd/code/" TargetMode="External"/><Relationship Id="rId7" Type="http://schemas.openxmlformats.org/officeDocument/2006/relationships/hyperlink" Target="https://www.gamedev.net/blog/1140-d-bits/" TargetMode="External"/><Relationship Id="rId8" Type="http://schemas.openxmlformats.org/officeDocument/2006/relationships/hyperlink" Target="https://github.com/WebFreak001/SpaceD" TargetMode="External"/><Relationship Id="rId9" Type="http://schemas.openxmlformats.org/officeDocument/2006/relationships/image" Target="../media/image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Vild/PowerNex" TargetMode="External"/><Relationship Id="rId3" Type="http://schemas.openxmlformats.org/officeDocument/2006/relationships/hyperlink" Target="http://wiki.xomb.org" TargetMode="External"/><Relationship Id="rId4" Type="http://schemas.openxmlformats.org/officeDocument/2006/relationships/image" Target="../media/image7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vibed.org" TargetMode="External"/><Relationship Id="rId3" Type="http://schemas.openxmlformats.org/officeDocument/2006/relationships/hyperlink" Target="http://ae.net" TargetMode="External"/><Relationship Id="rId4" Type="http://schemas.openxmlformats.org/officeDocument/2006/relationships/hyperlink" Target="https://github.com/CyberShadow/ae" TargetMode="External"/><Relationship Id="rId5" Type="http://schemas.openxmlformats.org/officeDocument/2006/relationships/hyperlink" Target="https://code.dlang.org" TargetMode="External"/><Relationship Id="rId6" Type="http://schemas.openxmlformats.org/officeDocument/2006/relationships/hyperlink" Target="https://forum.dlang.org" TargetMode="External"/><Relationship Id="rId7" Type="http://schemas.openxmlformats.org/officeDocument/2006/relationships/hyperlink" Target="https://vibed.org/blog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eBay/tsv-utils-dlang" TargetMode="External"/><Relationship Id="rId3" Type="http://schemas.openxmlformats.org/officeDocument/2006/relationships/hyperlink" Target="http://gtkd.org" TargetMode="External"/><Relationship Id="rId4" Type="http://schemas.openxmlformats.org/officeDocument/2006/relationships/hyperlink" Target="https://github.com/buggins/dlangui" TargetMode="External"/><Relationship Id="rId5" Type="http://schemas.openxmlformats.org/officeDocument/2006/relationships/hyperlink" Target="https://github.com/nomad-software/tkd" TargetMode="External"/><Relationship Id="rId6" Type="http://schemas.openxmlformats.org/officeDocument/2006/relationships/hyperlink" Target="https://github.com/smolt/ldc-iphone-dev" TargetMode="External"/><Relationship Id="rId7" Type="http://schemas.openxmlformats.org/officeDocument/2006/relationships/hyperlink" Target="https://wiki.dlang.org/Build_LDC_for_Android" TargetMode="External"/><Relationship Id="rId8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lang.org" TargetMode="External"/><Relationship Id="rId3" Type="http://schemas.openxmlformats.org/officeDocument/2006/relationships/hyperlink" Target="https://forum.dlang.org" TargetMode="External"/><Relationship Id="rId4" Type="http://schemas.openxmlformats.org/officeDocument/2006/relationships/hyperlink" Target="https://dlang.org/blog" TargetMode="External"/><Relationship Id="rId5" Type="http://schemas.openxmlformats.org/officeDocument/2006/relationships/hyperlink" Target="https://wiki.dlang.org/" TargetMode="External"/><Relationship Id="rId6" Type="http://schemas.openxmlformats.org/officeDocument/2006/relationships/hyperlink" Target="https://dlang.org/spec/spec.html" TargetMode="External"/><Relationship Id="rId7" Type="http://schemas.openxmlformats.org/officeDocument/2006/relationships/hyperlink" Target="https://dlang.org/phobos/index.html" TargetMode="External"/><Relationship Id="rId8" Type="http://schemas.openxmlformats.org/officeDocument/2006/relationships/hyperlink" Target="https://code.dlang.org" TargetMode="External"/><Relationship Id="rId9" Type="http://schemas.openxmlformats.org/officeDocument/2006/relationships/hyperlink" Target="https://tour.dlang.org/" TargetMode="External"/><Relationship Id="rId10" Type="http://schemas.openxmlformats.org/officeDocument/2006/relationships/hyperlink" Target="https://dpaste.dzfl.pl" TargetMode="External"/><Relationship Id="rId11" Type="http://schemas.openxmlformats.org/officeDocument/2006/relationships/hyperlink" Target="https://wiki.dlang.org/Books" TargetMode="External"/><Relationship Id="rId12" Type="http://schemas.openxmlformats.org/officeDocument/2006/relationships/hyperlink" Target="http://stackoverflow.com/questions/tagged/d" TargetMode="External"/><Relationship Id="rId13" Type="http://schemas.openxmlformats.org/officeDocument/2006/relationships/hyperlink" Target="http://dlang.org/articles.html" TargetMode="External"/><Relationship Id="rId14" Type="http://schemas.openxmlformats.org/officeDocument/2006/relationships/hyperlink" Target="https://github.com/dlang" TargetMode="External"/><Relationship Id="rId15" Type="http://schemas.openxmlformats.org/officeDocument/2006/relationships/image" Target="../media/image9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iki.dlang.org/Compilers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 Programming Language…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9600"/>
            </a:pPr>
            <a:r>
              <a:t>D Programming Language </a:t>
            </a:r>
          </a:p>
          <a:p>
            <a:pPr>
              <a:spcBef>
                <a:spcPts val="5300"/>
              </a:spcBef>
              <a:defRPr cap="none" sz="5200"/>
            </a:pPr>
            <a:r>
              <a:t>What is it and how we can embedded it</a:t>
            </a:r>
          </a:p>
        </p:txBody>
      </p:sp>
      <p:sp>
        <p:nvSpPr>
          <p:cNvPr id="120" name="Damian Ziemba…"/>
          <p:cNvSpPr/>
          <p:nvPr>
            <p:ph type="subTitle" sz="quarter" idx="1"/>
          </p:nvPr>
        </p:nvSpPr>
        <p:spPr>
          <a:xfrm>
            <a:off x="673100" y="7416800"/>
            <a:ext cx="23050500" cy="2020791"/>
          </a:xfrm>
          <a:prstGeom prst="rect">
            <a:avLst/>
          </a:prstGeom>
        </p:spPr>
        <p:txBody>
          <a:bodyPr/>
          <a:lstStyle/>
          <a:p>
            <a:pPr defTabSz="536575">
              <a:defRPr sz="3250"/>
            </a:pPr>
          </a:p>
          <a:p>
            <a:pPr defTabSz="536575">
              <a:defRPr sz="3250"/>
            </a:pPr>
          </a:p>
          <a:p>
            <a:pPr defTabSz="536575">
              <a:defRPr sz="3250"/>
            </a:pPr>
            <a:r>
              <a:t>Damian Ziemba</a:t>
            </a:r>
          </a:p>
          <a:p>
            <a:pPr defTabSz="536575">
              <a:defRPr sz="3250"/>
            </a:pPr>
            <a:r>
              <a:rPr u="sng">
                <a:hlinkClick r:id="rId2" invalidUrl="" action="" tgtFrame="" tooltip="" history="1" highlightClick="0" endSnd="0"/>
              </a:rPr>
              <a:t>https://github.com/nazriel/cehug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uniform function call syntax"/>
          <p:cNvSpPr/>
          <p:nvPr>
            <p:ph type="title"/>
          </p:nvPr>
        </p:nvSpPr>
        <p:spPr>
          <a:xfrm>
            <a:off x="2381250" y="55668"/>
            <a:ext cx="19621500" cy="1803401"/>
          </a:xfrm>
          <a:prstGeom prst="rect">
            <a:avLst/>
          </a:prstGeom>
        </p:spPr>
        <p:txBody>
          <a:bodyPr/>
          <a:lstStyle>
            <a:lvl1pPr defTabSz="784225">
              <a:defRPr sz="9500"/>
            </a:lvl1pPr>
          </a:lstStyle>
          <a:p>
            <a:pPr/>
            <a:r>
              <a:t>uniform function call syntax</a:t>
            </a:r>
          </a:p>
        </p:txBody>
      </p:sp>
      <p:sp>
        <p:nvSpPr>
          <p:cNvPr id="166" name="module ucfs;…"/>
          <p:cNvSpPr/>
          <p:nvPr/>
        </p:nvSpPr>
        <p:spPr>
          <a:xfrm>
            <a:off x="1763612" y="1932235"/>
            <a:ext cx="20368203" cy="7429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D760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module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ucfs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t>stdio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t>algorithm</a:t>
            </a:r>
            <a:r>
              <a:rPr>
                <a:solidFill>
                  <a:srgbClr val="6A8188"/>
                </a:solidFill>
              </a:rPr>
              <a:t>.</a:t>
            </a:r>
            <a:r>
              <a:t>iteration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t>range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E5493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writeln(</a:t>
            </a:r>
            <a:r>
              <a:t>"Typowy "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"flow"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writeln(</a:t>
            </a:r>
            <a:r>
              <a:rPr>
                <a:solidFill>
                  <a:srgbClr val="788E95"/>
                </a:solidFill>
              </a:rPr>
              <a:t>filter</a:t>
            </a:r>
            <a:r>
              <a:t>!(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t>%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 </a:t>
            </a:r>
            <a:r>
              <a:t>==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0</a:t>
            </a:r>
            <a:r>
              <a:t>)(iota(</a:t>
            </a:r>
            <a:r>
              <a:rPr>
                <a:solidFill>
                  <a:srgbClr val="E5493D"/>
                </a:solidFill>
              </a:rPr>
              <a:t>10</a:t>
            </a:r>
            <a:r>
              <a:t>)));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4000">
                <a:solidFill>
                  <a:srgbClr val="E5493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"W stylu "</a:t>
            </a:r>
            <a:r>
              <a:rPr>
                <a:solidFill>
                  <a:srgbClr val="6A8188"/>
                </a:solidFill>
              </a:rPr>
              <a:t>.writeln(</a:t>
            </a:r>
            <a:r>
              <a:t>"UFCS"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E5493D"/>
                </a:solidFill>
              </a:rPr>
              <a:t>10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iota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filter</a:t>
            </a:r>
            <a:r>
              <a:rPr>
                <a:solidFill>
                  <a:srgbClr val="6A8188"/>
                </a:solidFill>
              </a:rPr>
              <a:t>!(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%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0</a:t>
            </a:r>
            <a:r>
              <a:rPr>
                <a:solidFill>
                  <a:srgbClr val="6A8188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6A8188"/>
                </a:solidFill>
              </a:rPr>
              <a:t>.writeln();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1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1777" y="9641135"/>
            <a:ext cx="9340446" cy="3683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cope guar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scope guard</a:t>
            </a:r>
          </a:p>
        </p:txBody>
      </p:sp>
      <p:sp>
        <p:nvSpPr>
          <p:cNvPr id="170" name="import core.stdc.stdio, core.stdc.string: strlen;…"/>
          <p:cNvSpPr/>
          <p:nvPr/>
        </p:nvSpPr>
        <p:spPr>
          <a:xfrm>
            <a:off x="1325401" y="3297442"/>
            <a:ext cx="21745899" cy="92583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core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stdc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stdio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core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stdc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string</a:t>
            </a:r>
            <a:r>
              <a:rPr>
                <a:solidFill>
                  <a:srgbClr val="6A8188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strlen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t>string</a:t>
            </a:r>
            <a:r>
              <a:rPr>
                <a:solidFill>
                  <a:srgbClr val="6A8188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t>toStringz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otworz_i_zapisz() {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8E95"/>
                </a:solidFill>
              </a:rPr>
              <a:t>    FILE</a:t>
            </a:r>
            <a: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f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fopen(</a:t>
            </a:r>
            <a:r>
              <a:rPr>
                <a:solidFill>
                  <a:srgbClr val="E5493D"/>
                </a:solidFill>
              </a:rPr>
              <a:t>"/tmp/test.c"</a:t>
            </a:r>
            <a:r>
              <a:t>.toStringz(),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"w+"</a:t>
            </a:r>
            <a:r>
              <a:t>.toStringz());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cokolwiek sie nie stanie... nowa linia zostanie dopisana, a handle zostanie zamkniety 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scope</a:t>
            </a:r>
            <a:r>
              <a:t>(</a:t>
            </a:r>
            <a:r>
              <a:rPr>
                <a:solidFill>
                  <a:srgbClr val="788E95"/>
                </a:solidFill>
              </a:rPr>
              <a:t>exit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t>fwrite(</a:t>
            </a:r>
            <a:r>
              <a:rPr>
                <a:solidFill>
                  <a:srgbClr val="E5493D"/>
                </a:solidFill>
              </a:rPr>
              <a:t>"</a:t>
            </a:r>
            <a:r>
              <a:rPr>
                <a:solidFill>
                  <a:srgbClr val="7F87CF"/>
                </a:solidFill>
              </a:rPr>
              <a:t>\n</a:t>
            </a:r>
            <a:r>
              <a:rPr>
                <a:solidFill>
                  <a:srgbClr val="E5493D"/>
                </a:solidFill>
              </a:rPr>
              <a:t>"</a:t>
            </a:r>
            <a:r>
              <a:t>.</a:t>
            </a:r>
            <a:r>
              <a:rPr>
                <a:solidFill>
                  <a:srgbClr val="788E95"/>
                </a:solidFill>
              </a:rPr>
              <a:t>ptr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f</a:t>
            </a:r>
            <a:r>
              <a:t>);</a:t>
            </a:r>
            <a:r>
              <a:rPr>
                <a:solidFill>
                  <a:srgbClr val="000000"/>
                </a:solidFill>
              </a:rPr>
              <a:t> </a:t>
            </a:r>
            <a:r>
              <a:t>fclose(</a:t>
            </a:r>
            <a:r>
              <a:rPr>
                <a:solidFill>
                  <a:srgbClr val="788E95"/>
                </a:solidFill>
              </a:rPr>
              <a:t>f</a:t>
            </a:r>
            <a:r>
              <a:t>); }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const char</a:t>
            </a:r>
            <a:r>
              <a:rPr>
                <a:solidFill>
                  <a:srgbClr val="6A8188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udalo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"udalo sie"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const char</a:t>
            </a:r>
            <a:r>
              <a:rPr>
                <a:solidFill>
                  <a:srgbClr val="6A8188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nie_udalo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"nie udalo sie"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scope</a:t>
            </a:r>
            <a:r>
              <a:t>(</a:t>
            </a:r>
            <a:r>
              <a:rPr>
                <a:solidFill>
                  <a:srgbClr val="788E95"/>
                </a:solidFill>
              </a:rPr>
              <a:t>success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t>fwrite(</a:t>
            </a:r>
            <a:r>
              <a:rPr>
                <a:solidFill>
                  <a:srgbClr val="788E95"/>
                </a:solidFill>
              </a:rPr>
              <a:t>udalo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typeof</a:t>
            </a:r>
            <a:r>
              <a:t>(*</a:t>
            </a:r>
            <a:r>
              <a:rPr>
                <a:solidFill>
                  <a:srgbClr val="788E95"/>
                </a:solidFill>
              </a:rPr>
              <a:t>udalo</a:t>
            </a:r>
            <a:r>
              <a:t>).</a:t>
            </a:r>
            <a:r>
              <a:rPr>
                <a:solidFill>
                  <a:srgbClr val="788E95"/>
                </a:solidFill>
              </a:rPr>
              <a:t>sizeof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udalo</a:t>
            </a:r>
            <a:r>
              <a:t>.strlen(),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f</a:t>
            </a:r>
            <a:r>
              <a:t>); 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scope</a:t>
            </a:r>
            <a:r>
              <a:t>(</a:t>
            </a:r>
            <a:r>
              <a:rPr>
                <a:solidFill>
                  <a:srgbClr val="788E95"/>
                </a:solidFill>
              </a:rPr>
              <a:t>failure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t>fwrite(</a:t>
            </a:r>
            <a:r>
              <a:rPr>
                <a:solidFill>
                  <a:srgbClr val="788E95"/>
                </a:solidFill>
              </a:rPr>
              <a:t>nie_udalo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typeof</a:t>
            </a:r>
            <a:r>
              <a:t>(*</a:t>
            </a:r>
            <a:r>
              <a:rPr>
                <a:solidFill>
                  <a:srgbClr val="788E95"/>
                </a:solidFill>
              </a:rPr>
              <a:t>nie_udalo</a:t>
            </a:r>
            <a:r>
              <a:t>).</a:t>
            </a:r>
            <a:r>
              <a:rPr>
                <a:solidFill>
                  <a:srgbClr val="788E95"/>
                </a:solidFill>
              </a:rPr>
              <a:t>sizeof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nie_udalo</a:t>
            </a:r>
            <a:r>
              <a:t>.strlen(),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f</a:t>
            </a:r>
            <a:r>
              <a:t>); 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throw 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Exception(</a:t>
            </a:r>
            <a:r>
              <a:t>"nie uda sie!"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 {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otworz_i_zapisz();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389" y="2232665"/>
            <a:ext cx="20733222" cy="10831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ontracts"/>
          <p:cNvSpPr/>
          <p:nvPr>
            <p:ph type="title"/>
          </p:nvPr>
        </p:nvSpPr>
        <p:spPr>
          <a:xfrm>
            <a:off x="666750" y="-163686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Contracts</a:t>
            </a:r>
          </a:p>
        </p:txBody>
      </p:sp>
      <p:sp>
        <p:nvSpPr>
          <p:cNvPr id="174" name="uint kwadrat(int a, int b)…"/>
          <p:cNvSpPr/>
          <p:nvPr/>
        </p:nvSpPr>
        <p:spPr>
          <a:xfrm>
            <a:off x="1364784" y="2286429"/>
            <a:ext cx="11330225" cy="7429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uint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kwadrat(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b</a:t>
            </a:r>
            <a:r>
              <a:t>)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&gt;=</a:t>
            </a:r>
            <a:r>
              <a:rPr>
                <a:solidFill>
                  <a:srgbClr val="000000"/>
                </a:solidFill>
              </a:rPr>
              <a:t> </a:t>
            </a:r>
            <a:r>
              <a:t>0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"A musi byc wieksze od 1!"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b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&gt;</a:t>
            </a:r>
            <a:r>
              <a:rPr>
                <a:solidFill>
                  <a:srgbClr val="000000"/>
                </a:solidFill>
              </a:rPr>
              <a:t> </a:t>
            </a:r>
            <a:r>
              <a:t>0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"B musi byc wieksze od 0!"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out</a:t>
            </a:r>
            <a:r>
              <a:rPr>
                <a:solidFill>
                  <a:srgbClr val="6A8188"/>
                </a:solidFill>
              </a:rPr>
              <a:t>(</a:t>
            </a:r>
            <a:r>
              <a:t>wynik</a:t>
            </a:r>
            <a:r>
              <a:rPr>
                <a:solidFill>
                  <a:srgbClr val="6A8188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wynik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!=</a:t>
            </a:r>
            <a:r>
              <a:rPr>
                <a:solidFill>
                  <a:srgbClr val="000000"/>
                </a:solidFill>
              </a:rPr>
              <a:t> </a:t>
            </a:r>
            <a:r>
              <a:t>0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"Cos poszlo nie tak..?"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body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b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unittest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t>(kwadrat(</a:t>
            </a:r>
            <a:r>
              <a:rPr>
                <a:solidFill>
                  <a:srgbClr val="E5493D"/>
                </a:solidFill>
              </a:rPr>
              <a:t>0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</a:t>
            </a:r>
            <a:r>
              <a:t>) ==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5" name="in - walidacja danych na wejściu…"/>
          <p:cNvSpPr/>
          <p:nvPr/>
        </p:nvSpPr>
        <p:spPr>
          <a:xfrm>
            <a:off x="13490213" y="5373649"/>
            <a:ext cx="9796836" cy="369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98487" indent="-598487" algn="l">
              <a:spcBef>
                <a:spcPts val="5300"/>
              </a:spcBef>
              <a:buClr>
                <a:srgbClr val="535353"/>
              </a:buClr>
              <a:buSzPct val="82000"/>
              <a:buChar char="•"/>
              <a:defRPr sz="5200"/>
            </a:pPr>
            <a:r>
              <a:t>in - walidacja danych na wejściu</a:t>
            </a:r>
          </a:p>
          <a:p>
            <a:pPr marL="598487" indent="-598487" algn="l">
              <a:spcBef>
                <a:spcPts val="5300"/>
              </a:spcBef>
              <a:buClr>
                <a:srgbClr val="535353"/>
              </a:buClr>
              <a:buSzPct val="82000"/>
              <a:buChar char="•"/>
              <a:defRPr sz="5200"/>
            </a:pPr>
            <a:r>
              <a:t>out - walidacja wartości zwracanej</a:t>
            </a:r>
          </a:p>
          <a:p>
            <a:pPr marL="598487" indent="-598487" algn="l">
              <a:spcBef>
                <a:spcPts val="5300"/>
              </a:spcBef>
              <a:buClr>
                <a:srgbClr val="535353"/>
              </a:buClr>
              <a:buSzPct val="82000"/>
              <a:buChar char="•"/>
              <a:defRPr sz="5200"/>
            </a:pPr>
            <a:r>
              <a:t>body - ciała funkcji/metody</a:t>
            </a:r>
          </a:p>
        </p:txBody>
      </p:sp>
      <p:pic>
        <p:nvPicPr>
          <p:cNvPr id="17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9374" y="10125119"/>
            <a:ext cx="11341045" cy="2598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mpile time function evalu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Compile time function evaluation</a:t>
            </a:r>
          </a:p>
        </p:txBody>
      </p:sp>
      <p:sp>
        <p:nvSpPr>
          <p:cNvPr id="179" name="uint kwadrat(uint a, uint b) { return a * b; }…"/>
          <p:cNvSpPr/>
          <p:nvPr/>
        </p:nvSpPr>
        <p:spPr>
          <a:xfrm>
            <a:off x="1153048" y="3502243"/>
            <a:ext cx="11273367" cy="46863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uint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kwadrat(</a:t>
            </a:r>
            <a:r>
              <a:rPr>
                <a:solidFill>
                  <a:srgbClr val="D7601B"/>
                </a:solidFill>
              </a:rPr>
              <a:t>uint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uint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b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a</a:t>
            </a:r>
            <a:r>
              <a:rPr>
                <a:solidFill>
                  <a:srgbClr val="000000"/>
                </a:solidFill>
              </a:rPr>
              <a:t> </a:t>
            </a:r>
            <a:r>
              <a:t>*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b</a:t>
            </a:r>
            <a:r>
              <a:t>; 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compile time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enum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kw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t>kwadrat(</a:t>
            </a:r>
            <a:r>
              <a:rPr>
                <a:solidFill>
                  <a:srgbClr val="E5493D"/>
                </a:solidFill>
              </a:rPr>
              <a:t>9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9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runtime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t>kwadrat(</a:t>
            </a:r>
            <a:r>
              <a:rPr>
                <a:solidFill>
                  <a:srgbClr val="E5493D"/>
                </a:solidFill>
              </a:rPr>
              <a:t>2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kw</a:t>
            </a:r>
            <a:r>
              <a:t>);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9835" y="8021773"/>
            <a:ext cx="12401929" cy="469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18171390" y="10121110"/>
            <a:ext cx="1000621" cy="601928"/>
          </a:xfrm>
          <a:prstGeom prst="rect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E0E2E2"/>
                </a:solidFill>
              </a:defRPr>
            </a:pPr>
          </a:p>
        </p:txBody>
      </p:sp>
      <p:pic>
        <p:nvPicPr>
          <p:cNvPr id="18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693" y="52726"/>
            <a:ext cx="23245639" cy="1402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eta-programming"/>
          <p:cNvSpPr/>
          <p:nvPr>
            <p:ph type="title"/>
          </p:nvPr>
        </p:nvSpPr>
        <p:spPr>
          <a:xfrm>
            <a:off x="2381250" y="55668"/>
            <a:ext cx="19621500" cy="1803401"/>
          </a:xfrm>
          <a:prstGeom prst="rect">
            <a:avLst/>
          </a:prstGeom>
        </p:spPr>
        <p:txBody>
          <a:bodyPr/>
          <a:lstStyle/>
          <a:p>
            <a:pPr/>
            <a:r>
              <a:t>Meta-programming</a:t>
            </a:r>
          </a:p>
        </p:txBody>
      </p:sp>
      <p:pic>
        <p:nvPicPr>
          <p:cNvPr id="185" name="aeb38810d5e2c08b7d9bf59f9ce36d0c.jpg.png" descr="aeb38810d5e2c08b7d9bf59f9ce36d0c.jp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5588" y="2305050"/>
            <a:ext cx="14750707" cy="9795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zablony"/>
          <p:cNvSpPr/>
          <p:nvPr>
            <p:ph type="title"/>
          </p:nvPr>
        </p:nvSpPr>
        <p:spPr>
          <a:xfrm>
            <a:off x="309285" y="-890686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szablony</a:t>
            </a:r>
          </a:p>
        </p:txBody>
      </p:sp>
      <p:sp>
        <p:nvSpPr>
          <p:cNvPr id="188" name="import std.stdio;…"/>
          <p:cNvSpPr/>
          <p:nvPr/>
        </p:nvSpPr>
        <p:spPr>
          <a:xfrm>
            <a:off x="294711" y="1497607"/>
            <a:ext cx="13705496" cy="12001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stdio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funkcjaSzablonowaWariadyczna(</a:t>
            </a:r>
            <a:r>
              <a:rPr>
                <a:solidFill>
                  <a:srgbClr val="788E95"/>
                </a:solidFill>
              </a:rPr>
              <a:t>Typy</a:t>
            </a:r>
            <a:r>
              <a:t>...)(</a:t>
            </a:r>
            <a:r>
              <a:rPr>
                <a:solidFill>
                  <a:srgbClr val="788E95"/>
                </a:solidFill>
              </a:rPr>
              <a:t>Typy obiekty</a:t>
            </a:r>
            <a:r>
              <a:t>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foreach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num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obiekt</a:t>
            </a:r>
            <a:r>
              <a:rPr>
                <a:solidFill>
                  <a:srgbClr val="6A8188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obiekty</a:t>
            </a:r>
            <a:r>
              <a:rPr>
                <a:solidFill>
                  <a:srgbClr val="6A8188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6A8188"/>
                </a:solidFill>
              </a:rPr>
              <a:t>write(</a:t>
            </a:r>
            <a:r>
              <a:rPr>
                <a:solidFill>
                  <a:srgbClr val="788E95"/>
                </a:solidFill>
              </a:rPr>
              <a:t>obiekt</a:t>
            </a:r>
            <a:r>
              <a:rPr>
                <a:solidFill>
                  <a:srgbClr val="6A8188"/>
                </a:solidFill>
              </a:rPr>
              <a:t>);</a:t>
            </a:r>
            <a:r>
              <a:t> </a:t>
            </a: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7601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t>(</a:t>
            </a:r>
            <a:r>
              <a:rPr>
                <a:solidFill>
                  <a:srgbClr val="788E95"/>
                </a:solidFill>
              </a:rPr>
              <a:t>obiekty</a:t>
            </a:r>
            <a:r>
              <a:t>.</a:t>
            </a:r>
            <a:r>
              <a:rPr>
                <a:solidFill>
                  <a:srgbClr val="788E95"/>
                </a:solidFill>
              </a:rPr>
              <a:t>length</a:t>
            </a:r>
            <a:r>
              <a:rPr>
                <a:solidFill>
                  <a:srgbClr val="000000"/>
                </a:solidFill>
              </a:rPr>
              <a:t> </a:t>
            </a:r>
            <a:r>
              <a:t>-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</a:t>
            </a:r>
            <a:r>
              <a:rPr>
                <a:solidFill>
                  <a:srgbClr val="000000"/>
                </a:solidFill>
              </a:rPr>
              <a:t> </a:t>
            </a:r>
            <a:r>
              <a:t>!=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num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t>write(</a:t>
            </a:r>
            <a:r>
              <a:rPr>
                <a:solidFill>
                  <a:srgbClr val="E5493D"/>
                </a:solidFill>
              </a:rPr>
              <a:t>", "</a:t>
            </a:r>
            <a:r>
              <a:t>); }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lvl="5" indent="1231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</a:t>
            </a:r>
            <a:r>
              <a:rPr>
                <a:solidFill>
                  <a:srgbClr val="D7601B"/>
                </a:solidFill>
              </a:rPr>
              <a:t>else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t>writeln(); }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6A8188"/>
                </a:solidFill>
              </a:rPr>
              <a:t>}</a:t>
            </a: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funkcjaSzablonowaWariadyczna(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000000"/>
                </a:solidFill>
              </a:rPr>
              <a:t> </a:t>
            </a:r>
            <a: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float</a:t>
            </a:r>
            <a:r>
              <a:t>)(</a:t>
            </a:r>
            <a:r>
              <a:rPr>
                <a:solidFill>
                  <a:srgbClr val="788E95"/>
                </a:solidFill>
              </a:rPr>
              <a:t>Typ f</a:t>
            </a:r>
            <a:r>
              <a:t>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writeln(</a:t>
            </a:r>
            <a:r>
              <a:t>"specjalizja dla float'u"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funkcjaZWarunkiem(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n</a:t>
            </a:r>
            <a:r>
              <a:t>)()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if</a:t>
            </a:r>
            <a:r>
              <a:rPr>
                <a:solidFill>
                  <a:srgbClr val="000000"/>
                </a:solidFill>
              </a:rPr>
              <a:t> </a:t>
            </a:r>
            <a:r>
              <a:t>(</a:t>
            </a:r>
            <a:r>
              <a:rPr>
                <a:solidFill>
                  <a:srgbClr val="788E95"/>
                </a:solidFill>
              </a:rPr>
              <a:t>n</a:t>
            </a:r>
            <a:r>
              <a:rPr>
                <a:solidFill>
                  <a:srgbClr val="000000"/>
                </a:solidFill>
              </a:rPr>
              <a:t> </a:t>
            </a:r>
            <a:r>
              <a:t>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10</a:t>
            </a:r>
            <a:r>
              <a:t>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writeln(</a:t>
            </a:r>
            <a:r>
              <a:t>"Jest wiecej niż 10, biorę!"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funckcjaZDomyslnymTypem(</a:t>
            </a:r>
            <a:r>
              <a:rPr>
                <a:solidFill>
                  <a:srgbClr val="788E95"/>
                </a:solidFill>
              </a:rPr>
              <a:t>T</a:t>
            </a:r>
            <a:r>
              <a:rPr>
                <a:solidFill>
                  <a:srgbClr val="000000"/>
                </a:solidFill>
              </a:rPr>
              <a:t> </a:t>
            </a:r>
            <a: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string</a:t>
            </a:r>
            <a:r>
              <a:t>)()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writeln(</a:t>
            </a:r>
            <a:r>
              <a:t>"typem o ktorym mysle jest: "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T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stringof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StrukturaZWariadikiem(</a:t>
            </a:r>
            <a:r>
              <a:rPr>
                <a:solidFill>
                  <a:srgbClr val="788E95"/>
                </a:solidFill>
              </a:rPr>
              <a:t>T</a:t>
            </a:r>
            <a:r>
              <a:t>...) {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T args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przekaz(</a:t>
            </a:r>
            <a:r>
              <a:t>T argumenty</a:t>
            </a:r>
            <a:r>
              <a:rPr>
                <a:solidFill>
                  <a:srgbClr val="6A8188"/>
                </a:solidFill>
              </a:rPr>
              <a:t>) {}</a:t>
            </a:r>
            <a:endParaRPr>
              <a:solidFill>
                <a:srgbClr val="000000"/>
              </a:solidFill>
            </a:endParaRPr>
          </a:p>
          <a:p>
            <a:pPr indent="889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189" name="void main() {…"/>
          <p:cNvSpPr/>
          <p:nvPr/>
        </p:nvSpPr>
        <p:spPr>
          <a:xfrm>
            <a:off x="14247327" y="1566493"/>
            <a:ext cx="9662485" cy="78867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 {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funkcjaSzablonowaWariadyczna(</a:t>
            </a:r>
            <a:r>
              <a:rPr>
                <a:solidFill>
                  <a:srgbClr val="E5493D"/>
                </a:solidFill>
              </a:rPr>
              <a:t>"Witaj"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213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"świecie"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funkcjaSzablonowaWariadyczna(</a:t>
            </a:r>
            <a:r>
              <a:rPr>
                <a:solidFill>
                  <a:srgbClr val="E5493D"/>
                </a:solidFill>
              </a:rPr>
              <a:t>1.23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funkcjaSzablonowaWariadyczna(</a:t>
            </a:r>
            <a:r>
              <a:rPr>
                <a:solidFill>
                  <a:srgbClr val="E5493D"/>
                </a:solidFill>
              </a:rPr>
              <a:t>"D jak dobro"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funkcjaSzablonowaWariadyczna();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funkcjaZWarunkiem</a:t>
            </a:r>
            <a:r>
              <a:rPr>
                <a:solidFill>
                  <a:srgbClr val="6A8188"/>
                </a:solidFill>
              </a:rPr>
              <a:t>!</a:t>
            </a:r>
            <a:r>
              <a:rPr>
                <a:solidFill>
                  <a:srgbClr val="E5493D"/>
                </a:solidFill>
              </a:rPr>
              <a:t>15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funckcjaZDomyslnymTypem();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funckcjaZDomyslnymTypem</a:t>
            </a:r>
            <a:r>
              <a:rPr>
                <a:solidFill>
                  <a:srgbClr val="6A8188"/>
                </a:solidFill>
              </a:rPr>
              <a:t>!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6A8188"/>
                </a:solidFill>
              </a:rPr>
              <a:t>();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StrukturaZWariadikiem</a:t>
            </a:r>
            <a:r>
              <a:rPr>
                <a:solidFill>
                  <a:srgbClr val="6A8188"/>
                </a:solidFill>
              </a:rPr>
              <a:t>!(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float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string</a:t>
            </a:r>
            <a:r>
              <a:rPr>
                <a:solidFill>
                  <a:srgbClr val="6A8188"/>
                </a:solidFill>
              </a:rPr>
              <a:t>)</a:t>
            </a:r>
            <a:r>
              <a:rPr>
                <a:solidFill>
                  <a:srgbClr val="000000"/>
                </a:solidFill>
              </a:rPr>
              <a:t> </a:t>
            </a:r>
            <a:r>
              <a:t>s</a:t>
            </a:r>
            <a:r>
              <a:rPr>
                <a:solidFill>
                  <a:srgbClr val="6A8188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788E95"/>
                </a:solidFill>
              </a:rPr>
              <a:t>    s</a:t>
            </a:r>
            <a:r>
              <a:t>.przekaz(</a:t>
            </a:r>
            <a:r>
              <a:rPr>
                <a:solidFill>
                  <a:srgbClr val="788E95"/>
                </a:solidFill>
              </a:rPr>
              <a:t>s</a:t>
            </a:r>
            <a:r>
              <a:t>.</a:t>
            </a:r>
            <a:r>
              <a:rPr>
                <a:solidFill>
                  <a:srgbClr val="788E95"/>
                </a:solidFill>
              </a:rPr>
              <a:t>args</a:t>
            </a:r>
            <a:r>
              <a:t>);</a:t>
            </a:r>
          </a:p>
          <a:p>
            <a:pPr lvl="3" indent="7874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// wyswietlone podczas kompilacji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pragma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msg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typeof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s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args</a:t>
            </a:r>
            <a:r>
              <a:rPr>
                <a:solidFill>
                  <a:srgbClr val="6A8188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indent="101600" algn="l" defTabSz="457200">
              <a:defRPr sz="3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5697" y="9633912"/>
            <a:ext cx="9675185" cy="3400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tatic if"/>
          <p:cNvSpPr/>
          <p:nvPr>
            <p:ph type="title"/>
          </p:nvPr>
        </p:nvSpPr>
        <p:spPr>
          <a:xfrm>
            <a:off x="666750" y="-267543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static if</a:t>
            </a:r>
          </a:p>
        </p:txBody>
      </p:sp>
      <p:sp>
        <p:nvSpPr>
          <p:cNvPr id="193" name="class Wtyczka { void wsadz(){ } }…"/>
          <p:cNvSpPr/>
          <p:nvPr/>
        </p:nvSpPr>
        <p:spPr>
          <a:xfrm>
            <a:off x="1485707" y="2846628"/>
            <a:ext cx="20831350" cy="99441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Wtyczka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wsadz(){ } }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Kontakt</a:t>
            </a:r>
            <a:r>
              <a:rPr>
                <a:solidFill>
                  <a:srgbClr val="000000"/>
                </a:solidFill>
              </a:rPr>
              <a:t> </a:t>
            </a:r>
            <a: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przyjmij(){ } 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6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przyjmij(</a:t>
            </a:r>
            <a:r>
              <a:t>Typ</a:t>
            </a:r>
            <a:r>
              <a:rPr>
                <a:solidFill>
                  <a:srgbClr val="6A8188"/>
                </a:solidFill>
              </a:rPr>
              <a:t>)(</a:t>
            </a:r>
            <a:r>
              <a:t>Typ obiekt</a:t>
            </a:r>
            <a:r>
              <a:rPr>
                <a:solidFill>
                  <a:srgbClr val="6A8188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duzo kodu ktorego szkoda by bylo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D760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static 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t>is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Wtyczka</a:t>
            </a:r>
            <a:r>
              <a:rPr>
                <a:solidFill>
                  <a:srgbClr val="6A8188"/>
                </a:solidFill>
              </a:rPr>
              <a:t>))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obiekt</a:t>
            </a:r>
            <a:r>
              <a:rPr>
                <a:solidFill>
                  <a:srgbClr val="6A8188"/>
                </a:solidFill>
              </a:rPr>
              <a:t>.wsadz();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D760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else static 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t>is</a:t>
            </a:r>
            <a:r>
              <a:rPr>
                <a:solidFill>
                  <a:srgbClr val="6A8188"/>
                </a:solidFill>
              </a:rPr>
              <a:t>(</a:t>
            </a:r>
            <a:r>
              <a:t>typeof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obiekt</a:t>
            </a:r>
            <a:r>
              <a:rPr>
                <a:solidFill>
                  <a:srgbClr val="6A8188"/>
                </a:solidFill>
              </a:rPr>
              <a:t>) 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Kontakt</a:t>
            </a:r>
            <a:r>
              <a:rPr>
                <a:solidFill>
                  <a:srgbClr val="6A8188"/>
                </a:solidFill>
              </a:rPr>
              <a:t>))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obiekt</a:t>
            </a:r>
            <a:r>
              <a:rPr>
                <a:solidFill>
                  <a:srgbClr val="6A8188"/>
                </a:solidFill>
              </a:rPr>
              <a:t>.przyjmij();</a:t>
            </a:r>
            <a:r>
              <a:rPr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D7601B"/>
                </a:solidFill>
              </a:rPr>
              <a:t>else</a:t>
            </a:r>
            <a:r>
              <a:t> </a:t>
            </a:r>
          </a:p>
          <a:p>
            <a:pPr indent="127000" algn="l" defTabSz="457200">
              <a:defRPr sz="3600">
                <a:solidFill>
                  <a:srgbClr val="E5493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D7601B"/>
                </a:solidFill>
              </a:rPr>
              <a:t>pragma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msg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"Dziwny typ... moze sprawiac problemy"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stringof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// duplikowac tylko zeby zrobic specjalizacje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 {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przyjmij(</a:t>
            </a:r>
            <a:r>
              <a:rPr>
                <a:solidFill>
                  <a:srgbClr val="D7601B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Wtyczka());</a:t>
            </a:r>
            <a:r>
              <a:rPr>
                <a:solidFill>
                  <a:srgbClr val="000000"/>
                </a:solidFill>
              </a:rPr>
              <a:t> </a:t>
            </a:r>
            <a:r>
              <a:t>przyjmij(</a:t>
            </a:r>
            <a:r>
              <a:rPr>
                <a:solidFill>
                  <a:srgbClr val="D7601B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Kontakt());</a:t>
            </a:r>
            <a:r>
              <a:rPr>
                <a:solidFill>
                  <a:srgbClr val="000000"/>
                </a:solidFill>
              </a:rPr>
              <a:t> </a:t>
            </a:r>
            <a:r>
              <a:t>przyjmij(</a:t>
            </a:r>
            <a:r>
              <a:rPr>
                <a:solidFill>
                  <a:srgbClr val="E5493D"/>
                </a:solidFill>
              </a:rPr>
              <a:t>23</a:t>
            </a:r>
            <a:r>
              <a:t>);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36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fleksja podczas kompilacji"/>
          <p:cNvSpPr/>
          <p:nvPr>
            <p:ph type="title"/>
          </p:nvPr>
        </p:nvSpPr>
        <p:spPr>
          <a:xfrm>
            <a:off x="491350" y="-449293"/>
            <a:ext cx="23050501" cy="3429001"/>
          </a:xfrm>
          <a:prstGeom prst="rect">
            <a:avLst/>
          </a:prstGeom>
        </p:spPr>
        <p:txBody>
          <a:bodyPr/>
          <a:lstStyle/>
          <a:p>
            <a:pPr/>
            <a:r>
              <a:t>Refleksja podczas kompilacji</a:t>
            </a:r>
          </a:p>
        </p:txBody>
      </p:sp>
      <p:sp>
        <p:nvSpPr>
          <p:cNvPr id="196" name="module refleksja;…"/>
          <p:cNvSpPr/>
          <p:nvPr/>
        </p:nvSpPr>
        <p:spPr>
          <a:xfrm>
            <a:off x="287804" y="3572085"/>
            <a:ext cx="16375486" cy="99568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module</a:t>
            </a:r>
            <a:r>
              <a:rPr>
                <a:solidFill>
                  <a:srgbClr val="000000"/>
                </a:solidFill>
              </a:rPr>
              <a:t> </a:t>
            </a:r>
            <a:r>
              <a:t>refleksja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traits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stdio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struct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prad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@prad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t>wtyczka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t>string pole</a:t>
            </a:r>
            <a:r>
              <a:rPr>
                <a:solidFill>
                  <a:srgbClr val="6A8188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zasieg</a:t>
            </a:r>
            <a:r>
              <a:rPr>
                <a:solidFill>
                  <a:srgbClr val="6A8188"/>
                </a:solidFill>
              </a:rPr>
              <a:t>; 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@prad</a:t>
            </a:r>
            <a:r>
              <a:rPr>
                <a:solidFill>
                  <a:srgbClr val="000000"/>
                </a:solidFill>
              </a:rPr>
              <a:t> </a:t>
            </a:r>
            <a:r>
              <a:t>final 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wtyczunia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</a:t>
            </a:r>
            <a:r>
              <a:rPr>
                <a:solidFill>
                  <a:srgbClr val="000000"/>
                </a:solidFill>
              </a:rPr>
              <a:t> </a:t>
            </a:r>
            <a: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bar(){} 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przyjmij(</a:t>
            </a:r>
            <a:r>
              <a:rPr>
                <a:solidFill>
                  <a:srgbClr val="788E95"/>
                </a:solidFill>
              </a:rPr>
              <a:t>Typy</a:t>
            </a:r>
            <a:r>
              <a:t>...)()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foreach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6A8188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Typy</a:t>
            </a:r>
            <a:r>
              <a:rPr>
                <a:solidFill>
                  <a:srgbClr val="6A8188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t>static 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hasMember</a:t>
            </a:r>
            <a:r>
              <a:rPr>
                <a:solidFill>
                  <a:srgbClr val="6A8188"/>
                </a:solidFill>
              </a:rPr>
              <a:t>!(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"bar"</a:t>
            </a:r>
            <a:r>
              <a:rPr>
                <a:solidFill>
                  <a:srgbClr val="6A8188"/>
                </a:solidFill>
              </a:rPr>
              <a:t>))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    </a:t>
            </a:r>
            <a:r>
              <a:rPr>
                <a:solidFill>
                  <a:srgbClr val="D7601B"/>
                </a:solidFill>
              </a:rPr>
              <a:t>new</a:t>
            </a:r>
            <a:r>
              <a:t> </a:t>
            </a:r>
            <a:r>
              <a:rPr>
                <a:solidFill>
                  <a:srgbClr val="6A8188"/>
                </a:solidFill>
              </a:rPr>
              <a:t>Typ().bar();</a:t>
            </a: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</a:t>
            </a:r>
            <a:r>
              <a:rPr>
                <a:solidFill>
                  <a:srgbClr val="6A8188"/>
                </a:solidFill>
              </a:rPr>
              <a:t>}</a:t>
            </a:r>
            <a:r>
              <a:rPr>
                <a:solidFill>
                  <a:srgbClr val="000000"/>
                </a:solidFill>
              </a:rPr>
              <a:t> </a:t>
            </a:r>
            <a:r>
              <a:t>else static if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isFinal</a:t>
            </a:r>
            <a:r>
              <a:rPr>
                <a:solidFill>
                  <a:srgbClr val="6A8188"/>
                </a:solidFill>
              </a:rPr>
              <a:t>!</a:t>
            </a:r>
            <a:r>
              <a:rPr>
                <a:solidFill>
                  <a:srgbClr val="788E95"/>
                </a:solidFill>
              </a:rPr>
              <a:t>Typ</a:t>
            </a:r>
            <a:r>
              <a:rPr>
                <a:solidFill>
                  <a:srgbClr val="6A8188"/>
                </a:solidFill>
              </a:rPr>
              <a:t>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        </a:t>
            </a:r>
            <a:r>
              <a:t>static assert</a:t>
            </a:r>
            <a:r>
              <a:rPr>
                <a:solidFill>
                  <a:srgbClr val="6A8188"/>
                </a:solidFill>
              </a:rPr>
              <a:t>(__traits(</a:t>
            </a:r>
            <a:r>
              <a:rPr>
                <a:solidFill>
                  <a:srgbClr val="788E95"/>
                </a:solidFill>
              </a:rPr>
              <a:t>compiles</a:t>
            </a:r>
            <a:r>
              <a:rPr>
                <a:solidFill>
                  <a:srgbClr val="6A8188"/>
                </a:solidFill>
              </a:rPr>
              <a:t>, {</a:t>
            </a:r>
            <a:r>
              <a:rPr>
                <a:solidFill>
                  <a:srgbClr val="000000"/>
                </a:solidFill>
              </a:rPr>
              <a:t> </a:t>
            </a:r>
            <a:r>
              <a:t>class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Dziedzic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: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wtyczunia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{} }));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6A8188"/>
                </a:solidFill>
              </a:rPr>
              <a:t>}</a:t>
            </a: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6A8188"/>
                </a:solidFill>
              </a:rPr>
              <a:t>}</a:t>
            </a: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foreach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(</a:t>
            </a:r>
            <a:r>
              <a:t>symbol</a:t>
            </a:r>
            <a:r>
              <a:rPr>
                <a:solidFill>
                  <a:srgbClr val="6A8188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 </a:t>
            </a:r>
            <a:r>
              <a:t>getSymbolsByUDA</a:t>
            </a:r>
            <a:r>
              <a:rPr>
                <a:solidFill>
                  <a:srgbClr val="6A8188"/>
                </a:solidFill>
              </a:rPr>
              <a:t>!(</a:t>
            </a:r>
            <a:r>
              <a:t>refleksja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prad</a:t>
            </a:r>
            <a:r>
              <a:rPr>
                <a:solidFill>
                  <a:srgbClr val="6A8188"/>
                </a:solidFill>
              </a:rPr>
              <a:t>)) 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    </a:t>
            </a:r>
            <a:r>
              <a:rPr>
                <a:solidFill>
                  <a:srgbClr val="D7601B"/>
                </a:solidFill>
              </a:rPr>
              <a:t>pragma</a:t>
            </a:r>
            <a:r>
              <a:rPr>
                <a:solidFill>
                  <a:srgbClr val="6A8188"/>
                </a:solidFill>
              </a:rPr>
              <a:t>(</a:t>
            </a:r>
            <a:r>
              <a:rPr>
                <a:solidFill>
                  <a:srgbClr val="788E95"/>
                </a:solidFill>
              </a:rPr>
              <a:t>msg</a:t>
            </a:r>
            <a:r>
              <a:rPr>
                <a:solidFill>
                  <a:srgbClr val="6A8188"/>
                </a:solidFill>
              </a:rPr>
              <a:t>,</a:t>
            </a:r>
            <a:r>
              <a:t> </a:t>
            </a:r>
            <a:r>
              <a:rPr>
                <a:solidFill>
                  <a:srgbClr val="788E95"/>
                </a:solidFill>
              </a:rPr>
              <a:t>symbol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stringof</a:t>
            </a:r>
            <a:r>
              <a:rPr>
                <a:solidFill>
                  <a:srgbClr val="6A8188"/>
                </a:solidFill>
              </a:rPr>
              <a:t>);</a:t>
            </a: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>
                <a:solidFill>
                  <a:srgbClr val="6A8188"/>
                </a:solidFill>
              </a:rPr>
              <a:t>}</a:t>
            </a: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  przyjmij</a:t>
            </a:r>
            <a:r>
              <a:rPr>
                <a:solidFill>
                  <a:srgbClr val="6A8188"/>
                </a:solidFill>
              </a:rPr>
              <a:t>!(</a:t>
            </a:r>
            <a:r>
              <a:t>wtyczka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wtyczunia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26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81391" y="2140958"/>
            <a:ext cx="13434992" cy="59065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lang w &quot;dziczy&quot;"/>
          <p:cNvSpPr/>
          <p:nvPr>
            <p:ph type="title"/>
          </p:nvPr>
        </p:nvSpPr>
        <p:spPr>
          <a:xfrm>
            <a:off x="666750" y="-605079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Dlang w "dziczy"</a:t>
            </a:r>
          </a:p>
        </p:txBody>
      </p:sp>
      <p:pic>
        <p:nvPicPr>
          <p:cNvPr id="20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93688" y="3369013"/>
            <a:ext cx="14160322" cy="796518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Komercyjne zastosowanie D…"/>
          <p:cNvSpPr/>
          <p:nvPr/>
        </p:nvSpPr>
        <p:spPr>
          <a:xfrm>
            <a:off x="443309" y="2714278"/>
            <a:ext cx="10278624" cy="1088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u="sng"/>
            </a:pPr>
            <a:r>
              <a:t>Komercyjne zastosowanie D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Facebook - lint i preprocesor dla C++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Remedy Games - logika gier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Sociomantic - real-time aukcje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Weka.IO - high-io storage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Funkwerk Aktiengesellschaft - embedded systemy; bilbordy informacyjny na przystankach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Ebay - narzędzia/skrypty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infognition.com - video processing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tripaneer.com - infrastruktura webowa </a:t>
            </a:r>
          </a:p>
          <a:p>
            <a:pPr algn="l">
              <a:defRPr sz="4000"/>
            </a:pPr>
          </a:p>
          <a:p>
            <a:pPr algn="l">
              <a:defRPr sz="4000"/>
            </a:pPr>
            <a:r>
              <a:t>Więcej: </a:t>
            </a:r>
          </a:p>
          <a:p>
            <a:pPr lvl="1" algn="l">
              <a:defRPr sz="4000"/>
            </a:pPr>
            <a:r>
              <a:rPr u="sng">
                <a:hlinkClick r:id="rId3" invalidUrl="" action="" tgtFrame="" tooltip="" history="1" highlightClick="0" endSnd="0"/>
              </a:rPr>
              <a:t>https://wiki.dlang.org/Current_D_Use</a:t>
            </a:r>
          </a:p>
          <a:p>
            <a:pPr lvl="1" algn="l">
              <a:defRPr sz="4000"/>
            </a:pPr>
            <a:r>
              <a:rPr u="sng">
                <a:hlinkClick r:id="rId4" invalidUrl="" action="" tgtFrame="" tooltip="" history="1" highlightClick="0" endSnd="0"/>
              </a:rPr>
              <a:t>http://dlang.org/orgs-using-d.html</a:t>
            </a:r>
          </a:p>
          <a:p>
            <a:pPr marL="575468" indent="-575468">
              <a:buClr>
                <a:srgbClr val="535353"/>
              </a:buClr>
              <a:buSzPct val="82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amedev"/>
          <p:cNvSpPr/>
          <p:nvPr>
            <p:ph type="title"/>
          </p:nvPr>
        </p:nvSpPr>
        <p:spPr>
          <a:xfrm>
            <a:off x="673100" y="-7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Gamedev</a:t>
            </a:r>
          </a:p>
        </p:txBody>
      </p:sp>
      <p:sp>
        <p:nvSpPr>
          <p:cNvPr id="204" name="Bindingi i wrappery do popularnych bibliotek…"/>
          <p:cNvSpPr/>
          <p:nvPr>
            <p:ph type="body" idx="1"/>
          </p:nvPr>
        </p:nvSpPr>
        <p:spPr>
          <a:xfrm>
            <a:off x="673100" y="2677048"/>
            <a:ext cx="23050500" cy="10022952"/>
          </a:xfrm>
          <a:prstGeom prst="rect">
            <a:avLst/>
          </a:prstGeom>
        </p:spPr>
        <p:txBody>
          <a:bodyPr/>
          <a:lstStyle/>
          <a:p>
            <a:pPr marL="648208" indent="-648208" defTabSz="726440">
              <a:spcBef>
                <a:spcPts val="5700"/>
              </a:spcBef>
              <a:defRPr sz="5632"/>
            </a:pPr>
            <a:r>
              <a:t>Bindingi i wrappery do popularnych bibliotek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2" invalidUrl="" action="" tgtFrame="" tooltip="" history="1" highlightClick="0" endSnd="0"/>
              </a:rPr>
              <a:t>https://github.com/DerelictOrg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3" invalidUrl="" action="" tgtFrame="" tooltip="" history="1" highlightClick="0" endSnd="0"/>
              </a:rPr>
              <a:t>https://github.com/d-gamedev-team</a:t>
            </a:r>
          </a:p>
          <a:p>
            <a:pPr marL="648208" indent="-648208" defTabSz="726440">
              <a:spcBef>
                <a:spcPts val="2600"/>
              </a:spcBef>
              <a:defRPr sz="5632"/>
            </a:pPr>
            <a:r>
              <a:t>Wiele dostępnych tutoriali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4" invalidUrl="" action="" tgtFrame="" tooltip="" history="1" highlightClick="0" endSnd="0"/>
              </a:rPr>
              <a:t>https://github.com/d-gamedev-team/opengl-tutorials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5" invalidUrl="" action="" tgtFrame="" tooltip="" history="1" highlightClick="0" endSnd="0"/>
              </a:rPr>
              <a:t>https://github.com/kiith-sa/d-gamedev-intro</a:t>
            </a:r>
          </a:p>
          <a:p>
            <a:pPr marL="648208" indent="-648208" defTabSz="726440">
              <a:spcBef>
                <a:spcPts val="2600"/>
              </a:spcBef>
              <a:defRPr sz="5632"/>
            </a:pPr>
            <a:r>
              <a:t>Blogi poświęcone tematyce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6" invalidUrl="" action="" tgtFrame="" tooltip="" history="1" highlightClick="0" endSnd="0"/>
              </a:rPr>
              <a:t>http://h3.gd/code/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rPr u="sng">
                <a:hlinkClick r:id="rId7" invalidUrl="" action="" tgtFrame="" tooltip="" history="1" highlightClick="0" endSnd="0"/>
              </a:rPr>
              <a:t>https://www.gamedev.net/blog/1140-d-bits/</a:t>
            </a:r>
          </a:p>
          <a:p>
            <a:pPr marL="648208" indent="-648208" defTabSz="726440">
              <a:spcBef>
                <a:spcPts val="2600"/>
              </a:spcBef>
              <a:defRPr sz="5632"/>
            </a:pPr>
            <a:r>
              <a:t>Gotowe gry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t>mnóstwo; włączając w to duże studia typu Remedy Games</a:t>
            </a:r>
          </a:p>
          <a:p>
            <a:pPr lvl="1" marL="1296416" indent="-648208" defTabSz="726440">
              <a:spcBef>
                <a:spcPts val="800"/>
              </a:spcBef>
              <a:defRPr sz="2992"/>
            </a:pPr>
            <a:r>
              <a:t>przykład </a:t>
            </a:r>
            <a:r>
              <a:rPr u="sng">
                <a:hlinkClick r:id="rId8" invalidUrl="" action="" tgtFrame="" tooltip="" history="1" highlightClick="0" endSnd="0"/>
              </a:rPr>
              <a:t>https://github.com/WebFreak001/SpaceD</a:t>
            </a:r>
          </a:p>
        </p:txBody>
      </p:sp>
      <p:pic>
        <p:nvPicPr>
          <p:cNvPr id="205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65661" y="3976725"/>
            <a:ext cx="8689469" cy="9433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d-5.png" descr="d-5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020800" y="5384800"/>
            <a:ext cx="7620000" cy="5765800"/>
          </a:xfrm>
          <a:prstGeom prst="rect">
            <a:avLst/>
          </a:prstGeom>
        </p:spPr>
      </p:pic>
      <p:sp>
        <p:nvSpPr>
          <p:cNvPr id="123" name="czym jest 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czym jest d?</a:t>
            </a:r>
          </a:p>
        </p:txBody>
      </p:sp>
      <p:sp>
        <p:nvSpPr>
          <p:cNvPr id="124" name="Kompilowany do kodu maszynowego…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598487" indent="-598487">
              <a:buClr>
                <a:srgbClr val="535353"/>
              </a:buClr>
            </a:pPr>
            <a:r>
              <a:t>Kompilowany do kodu maszynowego</a:t>
            </a:r>
          </a:p>
          <a:p>
            <a:pPr marL="598487" indent="-598487">
              <a:buClr>
                <a:srgbClr val="535353"/>
              </a:buClr>
            </a:pPr>
            <a:r>
              <a:t>Statycznie typowany</a:t>
            </a:r>
          </a:p>
          <a:p>
            <a:pPr marL="598487" indent="-598487">
              <a:buClr>
                <a:srgbClr val="535353"/>
              </a:buClr>
            </a:pPr>
            <a:r>
              <a:t>Składnia C-like</a:t>
            </a:r>
          </a:p>
          <a:p>
            <a:pPr marL="598487" indent="-598487">
              <a:buClr>
                <a:srgbClr val="535353"/>
              </a:buClr>
            </a:pPr>
            <a:r>
              <a:t>W pełni OpenSource</a:t>
            </a:r>
          </a:p>
          <a:p>
            <a:pPr marL="598487" indent="-598487">
              <a:buClr>
                <a:srgbClr val="535353"/>
              </a:buClr>
            </a:pPr>
            <a:r>
              <a:t>Język programowania systemowego</a:t>
            </a:r>
          </a:p>
          <a:p>
            <a:pPr marL="598487" indent="-598487">
              <a:buClr>
                <a:srgbClr val="535353"/>
              </a:buClr>
            </a:pPr>
            <a:r>
              <a:t>Wieloparadygmatowy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S DEV"/>
          <p:cNvSpPr/>
          <p:nvPr>
            <p:ph type="title"/>
          </p:nvPr>
        </p:nvSpPr>
        <p:spPr>
          <a:xfrm>
            <a:off x="673100" y="-7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OS DEV</a:t>
            </a:r>
          </a:p>
        </p:txBody>
      </p:sp>
      <p:sp>
        <p:nvSpPr>
          <p:cNvPr id="208" name="Wymagania względem języka:…"/>
          <p:cNvSpPr/>
          <p:nvPr>
            <p:ph type="body" idx="1"/>
          </p:nvPr>
        </p:nvSpPr>
        <p:spPr>
          <a:xfrm>
            <a:off x="673100" y="2677048"/>
            <a:ext cx="23050500" cy="10022952"/>
          </a:xfrm>
          <a:prstGeom prst="rect">
            <a:avLst/>
          </a:prstGeom>
        </p:spPr>
        <p:txBody>
          <a:bodyPr/>
          <a:lstStyle/>
          <a:p>
            <a:pPr marL="677672" indent="-677672" defTabSz="759459">
              <a:spcBef>
                <a:spcPts val="5900"/>
              </a:spcBef>
              <a:defRPr sz="5888"/>
            </a:pPr>
            <a:r>
              <a:t>Wymagania względem języka:</a:t>
            </a:r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inline-assembler ✔</a:t>
            </a:r>
            <a:endParaRPr sz="4600"/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wskaźniki oraz arytmetyka na wskaźnikach ✔</a:t>
            </a:r>
            <a:endParaRPr sz="4600"/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kod maszynowy jako wynik kompilacji ✔</a:t>
            </a:r>
            <a:endParaRPr sz="4600"/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samo-zawierający się plik binarny ✔</a:t>
            </a:r>
            <a:endParaRPr sz="4600"/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operacje bitowe &amp; literał binarny ✔</a:t>
            </a:r>
            <a:endParaRPr sz="4600"/>
          </a:p>
          <a:p>
            <a:pPr lvl="1" marL="1207103" indent="-529431" defTabSz="759459">
              <a:spcBef>
                <a:spcPts val="1300"/>
              </a:spcBef>
              <a:defRPr sz="5888"/>
            </a:pPr>
            <a:r>
              <a:rPr sz="4600"/>
              <a:t>łatwa interakcja z innymi językami (C/C++/Obj-C) ✔</a:t>
            </a:r>
            <a:endParaRPr sz="4600"/>
          </a:p>
          <a:p>
            <a:pPr marL="677672" indent="-677672" defTabSz="759459">
              <a:spcBef>
                <a:spcPts val="1300"/>
              </a:spcBef>
              <a:defRPr sz="5888"/>
            </a:pPr>
            <a:r>
              <a:t>Projekty</a:t>
            </a:r>
            <a:endParaRPr sz="4600"/>
          </a:p>
          <a:p>
            <a:pPr lvl="1" marL="1355344" indent="-677672" defTabSz="759459">
              <a:spcBef>
                <a:spcPts val="1300"/>
              </a:spcBef>
              <a:defRPr sz="4600"/>
            </a:pPr>
            <a:r>
              <a:t>x86_64 Kernel PowerNex: </a:t>
            </a:r>
            <a:r>
              <a:rPr u="sng">
                <a:hlinkClick r:id="rId2" invalidUrl="" action="" tgtFrame="" tooltip="" history="1" highlightClick="0" endSnd="0"/>
              </a:rPr>
              <a:t>https://github.com/Vild/PowerNex</a:t>
            </a:r>
          </a:p>
          <a:p>
            <a:pPr lvl="1" marL="1383580" indent="-705908" defTabSz="759459">
              <a:spcBef>
                <a:spcPts val="1300"/>
              </a:spcBef>
              <a:defRPr sz="4416"/>
            </a:pPr>
            <a:r>
              <a:rPr sz="4600"/>
              <a:t>x86_64 exokernel XOMB: </a:t>
            </a:r>
            <a:r>
              <a:rPr u="sng">
                <a:hlinkClick r:id="rId3" invalidUrl="" action="" tgtFrame="" tooltip="" history="1" highlightClick="0" endSnd="0"/>
              </a:rPr>
              <a:t>http://wiki.xomb.org</a:t>
            </a:r>
          </a:p>
        </p:txBody>
      </p:sp>
      <p:pic>
        <p:nvPicPr>
          <p:cNvPr id="20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10395" y="504010"/>
            <a:ext cx="7735663" cy="10022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Web development"/>
          <p:cNvSpPr/>
          <p:nvPr>
            <p:ph type="title"/>
          </p:nvPr>
        </p:nvSpPr>
        <p:spPr>
          <a:xfrm>
            <a:off x="673100" y="-7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Web development</a:t>
            </a:r>
          </a:p>
        </p:txBody>
      </p:sp>
      <p:sp>
        <p:nvSpPr>
          <p:cNvPr id="212" name="Front-End…"/>
          <p:cNvSpPr/>
          <p:nvPr>
            <p:ph type="body" idx="1"/>
          </p:nvPr>
        </p:nvSpPr>
        <p:spPr>
          <a:xfrm>
            <a:off x="673100" y="2677048"/>
            <a:ext cx="23050500" cy="10022952"/>
          </a:xfrm>
          <a:prstGeom prst="rect">
            <a:avLst/>
          </a:prstGeom>
        </p:spPr>
        <p:txBody>
          <a:bodyPr/>
          <a:lstStyle/>
          <a:p>
            <a:pPr marL="662939" indent="-662939" defTabSz="742950">
              <a:spcBef>
                <a:spcPts val="5800"/>
              </a:spcBef>
              <a:defRPr sz="5760"/>
            </a:pPr>
            <a:r>
              <a:t>Front-End </a:t>
            </a:r>
          </a:p>
          <a:p>
            <a:pPr lvl="1" marL="1180861" indent="-517921" defTabSz="742950">
              <a:spcBef>
                <a:spcPts val="1300"/>
              </a:spcBef>
              <a:defRPr sz="5760"/>
            </a:pPr>
            <a:r>
              <a:rPr sz="4500"/>
              <a:t>LDC + asm.js</a:t>
            </a:r>
            <a:endParaRPr sz="4500"/>
          </a:p>
          <a:p>
            <a:pPr lvl="1" marL="1180861" indent="-517921" defTabSz="742950">
              <a:spcBef>
                <a:spcPts val="1300"/>
              </a:spcBef>
              <a:defRPr sz="5760"/>
            </a:pPr>
            <a:r>
              <a:rPr sz="4500"/>
              <a:t>vibe.d + generatory dla JS (rest interfejsy, websockety itd).</a:t>
            </a:r>
            <a:endParaRPr sz="4500"/>
          </a:p>
          <a:p>
            <a:pPr marL="662939" indent="-662939" defTabSz="742950">
              <a:spcBef>
                <a:spcPts val="1300"/>
              </a:spcBef>
              <a:defRPr sz="5760"/>
            </a:pPr>
            <a:r>
              <a:t>Back-End</a:t>
            </a:r>
          </a:p>
          <a:p>
            <a:pPr lvl="1" marL="1325879" indent="-662939" defTabSz="742950">
              <a:spcBef>
                <a:spcPts val="1300"/>
              </a:spcBef>
              <a:defRPr sz="4500"/>
            </a:pPr>
            <a:r>
              <a:t>vibe.d - </a:t>
            </a:r>
            <a:r>
              <a:rPr u="sng">
                <a:hlinkClick r:id="rId2" invalidUrl="" action="" tgtFrame="" tooltip="" history="1" highlightClick="0" endSnd="0"/>
              </a:rPr>
              <a:t>https://vibed.org</a:t>
            </a:r>
          </a:p>
          <a:p>
            <a:pPr lvl="1" marL="1325879" indent="-662939" defTabSz="742950">
              <a:spcBef>
                <a:spcPts val="1300"/>
              </a:spcBef>
              <a:defRPr sz="4500"/>
            </a:pPr>
            <a:r>
              <a:rPr u="sng">
                <a:hlinkClick r:id="rId3" invalidUrl="" action="" tgtFrame="" tooltip="" history="1" highlightClick="0" endSnd="0"/>
              </a:rPr>
              <a:t>ae.net</a:t>
            </a:r>
            <a:r>
              <a:t> - </a:t>
            </a:r>
            <a:r>
              <a:rPr u="sng">
                <a:hlinkClick r:id="rId4" invalidUrl="" action="" tgtFrame="" tooltip="" history="1" highlightClick="0" endSnd="0"/>
              </a:rPr>
              <a:t>https://github.com/CyberShadow/ae</a:t>
            </a:r>
          </a:p>
          <a:p>
            <a:pPr lvl="1" marL="1325879" indent="-662939" defTabSz="742950">
              <a:spcBef>
                <a:spcPts val="1300"/>
              </a:spcBef>
              <a:defRPr sz="4500"/>
            </a:pPr>
            <a:r>
              <a:t>dub - manager pakietów - </a:t>
            </a:r>
            <a:r>
              <a:rPr u="sng">
                <a:hlinkClick r:id="rId5" invalidUrl="" action="" tgtFrame="" tooltip="" history="1" highlightClick="0" endSnd="0"/>
              </a:rPr>
              <a:t>https://code.dlang.org</a:t>
            </a:r>
          </a:p>
          <a:p>
            <a:pPr marL="662939" indent="-662939" defTabSz="742950">
              <a:spcBef>
                <a:spcPts val="1300"/>
              </a:spcBef>
              <a:defRPr sz="5760"/>
            </a:pPr>
            <a:r>
              <a:t>Przykłady:</a:t>
            </a:r>
          </a:p>
          <a:p>
            <a:pPr lvl="1" marL="1325879" indent="-662939" defTabSz="742950">
              <a:spcBef>
                <a:spcPts val="1300"/>
              </a:spcBef>
              <a:defRPr sz="4500"/>
            </a:pPr>
            <a:r>
              <a:rPr u="sng">
                <a:hlinkClick r:id="rId6" invalidUrl="" action="" tgtFrame="" tooltip="" history="1" highlightClick="0" endSnd="0"/>
              </a:rPr>
              <a:t>https://forum.dlang.org</a:t>
            </a:r>
          </a:p>
          <a:p>
            <a:pPr lvl="1" marL="1325879" indent="-662939" defTabSz="742950">
              <a:spcBef>
                <a:spcPts val="1300"/>
              </a:spcBef>
              <a:defRPr sz="4500"/>
            </a:pPr>
            <a:r>
              <a:rPr u="sng">
                <a:hlinkClick r:id="rId7" invalidUrl="" action="" tgtFrame="" tooltip="" history="1" highlightClick="0" endSnd="0"/>
              </a:rPr>
              <a:t>https://vibed.org/blog</a:t>
            </a:r>
          </a:p>
        </p:txBody>
      </p:sp>
      <p:sp>
        <p:nvSpPr>
          <p:cNvPr id="213" name="import vibe.d;…"/>
          <p:cNvSpPr/>
          <p:nvPr/>
        </p:nvSpPr>
        <p:spPr>
          <a:xfrm>
            <a:off x="1541363" y="4583373"/>
            <a:ext cx="21313975" cy="62103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vibe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d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shared static this</a:t>
            </a:r>
            <a:r>
              <a:rPr>
                <a:solidFill>
                  <a:srgbClr val="6A8188"/>
                </a:solidFill>
              </a:rPr>
              <a:t>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D7601B"/>
                </a:solidFill>
              </a:rPr>
              <a:t>auto</a:t>
            </a:r>
            <a:r>
              <a:rPr>
                <a:solidFill>
                  <a:srgbClr val="000000"/>
                </a:solidFill>
              </a:rPr>
              <a:t> </a:t>
            </a:r>
            <a:r>
              <a:t>settings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new</a:t>
            </a:r>
            <a:r>
              <a:rPr>
                <a:solidFill>
                  <a:srgbClr val="000000"/>
                </a:solidFill>
              </a:rPr>
              <a:t> </a:t>
            </a:r>
            <a:r>
              <a:t>HTTPServerSettings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settings</a:t>
            </a:r>
            <a:r>
              <a:rPr>
                <a:solidFill>
                  <a:srgbClr val="6A8188"/>
                </a:solidFill>
              </a:rPr>
              <a:t>.</a:t>
            </a:r>
            <a:r>
              <a:t>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8080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	settings</a:t>
            </a:r>
            <a:r>
              <a:rPr>
                <a:solidFill>
                  <a:srgbClr val="6A8188"/>
                </a:solidFill>
              </a:rPr>
              <a:t>.</a:t>
            </a:r>
            <a:r>
              <a:t>bindAddresses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= [</a:t>
            </a:r>
            <a:r>
              <a:rPr>
                <a:solidFill>
                  <a:srgbClr val="E5493D"/>
                </a:solidFill>
              </a:rPr>
              <a:t>"::1"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"127.0.0.1"</a:t>
            </a:r>
            <a:r>
              <a:rPr>
                <a:solidFill>
                  <a:srgbClr val="6A8188"/>
                </a:solidFill>
              </a:rPr>
              <a:t>];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6A8188"/>
                </a:solidFill>
              </a:rPr>
              <a:t>listenHTTP(</a:t>
            </a:r>
            <a:r>
              <a:rPr>
                <a:solidFill>
                  <a:srgbClr val="788E95"/>
                </a:solidFill>
              </a:rPr>
              <a:t>settings</a:t>
            </a:r>
            <a:r>
              <a:rPr>
                <a:solidFill>
                  <a:srgbClr val="6A8188"/>
                </a:solidFill>
              </a:rPr>
              <a:t>, (</a:t>
            </a:r>
            <a:r>
              <a:rPr>
                <a:solidFill>
                  <a:srgbClr val="788E95"/>
                </a:solidFill>
              </a:rPr>
              <a:t>req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res</a:t>
            </a:r>
            <a:r>
              <a:rPr>
                <a:solidFill>
                  <a:srgbClr val="6A8188"/>
                </a:solidFill>
              </a:rPr>
              <a:t>) =&gt;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res</a:t>
            </a:r>
            <a:r>
              <a:rPr>
                <a:solidFill>
                  <a:srgbClr val="6A8188"/>
                </a:solidFill>
              </a:rPr>
              <a:t>.writeBody(</a:t>
            </a:r>
            <a:r>
              <a:t>"Hello, World!"</a:t>
            </a:r>
            <a:r>
              <a:rPr>
                <a:solidFill>
                  <a:srgbClr val="6A8188"/>
                </a:solidFill>
              </a:rPr>
              <a:t>));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	</a:t>
            </a:r>
            <a:r>
              <a:rPr>
                <a:solidFill>
                  <a:srgbClr val="6A8188"/>
                </a:solidFill>
              </a:rPr>
              <a:t>logInfo(</a:t>
            </a:r>
            <a:r>
              <a:t>"Please open http://127.0.0.1:8080/ in your browser."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4000">
                <a:solidFill>
                  <a:srgbClr val="A4B0B1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CRIPting + GUI + MOBILE"/>
          <p:cNvSpPr/>
          <p:nvPr>
            <p:ph type="title"/>
          </p:nvPr>
        </p:nvSpPr>
        <p:spPr>
          <a:xfrm>
            <a:off x="673100" y="-7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SCRIPting + GUI + MOBILE</a:t>
            </a:r>
          </a:p>
        </p:txBody>
      </p:sp>
      <p:sp>
        <p:nvSpPr>
          <p:cNvPr id="216" name="Skryptowanie…"/>
          <p:cNvSpPr/>
          <p:nvPr>
            <p:ph type="body" idx="1"/>
          </p:nvPr>
        </p:nvSpPr>
        <p:spPr>
          <a:xfrm>
            <a:off x="673100" y="2677048"/>
            <a:ext cx="23050500" cy="10022952"/>
          </a:xfrm>
          <a:prstGeom prst="rect">
            <a:avLst/>
          </a:prstGeom>
        </p:spPr>
        <p:txBody>
          <a:bodyPr/>
          <a:lstStyle/>
          <a:p>
            <a:pPr marL="397764" indent="-397764" defTabSz="445770">
              <a:spcBef>
                <a:spcPts val="3500"/>
              </a:spcBef>
              <a:defRPr sz="3456"/>
            </a:pPr>
            <a:r>
              <a:t>Skryptowanie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Obsługa sekwencji shebang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Szybka kompilacja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Krótki turn-around-time</a:t>
            </a:r>
            <a:br/>
            <a:r>
              <a:t>Przykład: </a:t>
            </a:r>
            <a:r>
              <a:rPr u="sng">
                <a:hlinkClick r:id="rId2" invalidUrl="" action="" tgtFrame="" tooltip="" history="1" highlightClick="0" endSnd="0"/>
              </a:rPr>
              <a:t>https://github.com/eBay/tsv-utils-dlang</a:t>
            </a:r>
          </a:p>
          <a:p>
            <a:pPr marL="397764" indent="-397764" defTabSz="445770">
              <a:spcBef>
                <a:spcPts val="800"/>
              </a:spcBef>
              <a:defRPr sz="3456"/>
            </a:pPr>
            <a:r>
              <a:t>GUI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łatwo interakcja z istniejącym kodem w innych językach (C/C++/Obj-C)</a:t>
            </a:r>
            <a:br/>
            <a:r>
              <a:t>Przykłady:</a:t>
            </a:r>
          </a:p>
          <a:p>
            <a:pPr lvl="2" marL="1193292" indent="-397764" defTabSz="445770">
              <a:spcBef>
                <a:spcPts val="800"/>
              </a:spcBef>
              <a:defRPr sz="2700"/>
            </a:pPr>
            <a:r>
              <a:rPr u="sng">
                <a:hlinkClick r:id="rId3" invalidUrl="" action="" tgtFrame="" tooltip="" history="1" highlightClick="0" endSnd="0"/>
              </a:rPr>
              <a:t>http://gtkd.org</a:t>
            </a:r>
            <a:r>
              <a:t> - Binding oraz obiektowy wrapper dla GTK</a:t>
            </a:r>
          </a:p>
          <a:p>
            <a:pPr lvl="2" marL="1193292" indent="-397764" defTabSz="445770">
              <a:spcBef>
                <a:spcPts val="800"/>
              </a:spcBef>
              <a:defRPr sz="2700"/>
            </a:pPr>
            <a:r>
              <a:rPr u="sng">
                <a:hlinkClick r:id="rId4" invalidUrl="" action="" tgtFrame="" tooltip="" history="1" highlightClick="0" endSnd="0"/>
              </a:rPr>
              <a:t>https://github.com/buggins/dlangui</a:t>
            </a:r>
            <a:r>
              <a:t> - natywny framework wspierający platformy:  </a:t>
            </a:r>
            <a:br/>
            <a:r>
              <a:t>Win32, OSX, Linux (X11), Android, Konsola</a:t>
            </a:r>
          </a:p>
          <a:p>
            <a:pPr lvl="2" marL="1193292" indent="-397764" defTabSz="445770">
              <a:spcBef>
                <a:spcPts val="800"/>
              </a:spcBef>
              <a:defRPr sz="2700"/>
            </a:pPr>
            <a:r>
              <a:rPr u="sng">
                <a:hlinkClick r:id="rId5" invalidUrl="" action="" tgtFrame="" tooltip="" history="1" highlightClick="0" endSnd="0"/>
              </a:rPr>
              <a:t>https://github.com/nomad-software/tkd</a:t>
            </a:r>
            <a:r>
              <a:t> - Tcl/Tk wrapper</a:t>
            </a:r>
          </a:p>
          <a:p>
            <a:pPr marL="397764" indent="-397764" defTabSz="445770">
              <a:spcBef>
                <a:spcPts val="800"/>
              </a:spcBef>
              <a:defRPr sz="3456"/>
            </a:pPr>
            <a:r>
              <a:t>Mobile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iOS ✔ </a:t>
            </a:r>
            <a:r>
              <a:rPr u="sng">
                <a:hlinkClick r:id="rId6" invalidUrl="" action="" tgtFrame="" tooltip="" history="1" highlightClick="0" endSnd="0"/>
              </a:rPr>
              <a:t>https://github.com/smolt/ldc-iphone-dev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Android ✔ </a:t>
            </a:r>
            <a:r>
              <a:rPr u="sng">
                <a:hlinkClick r:id="rId7" invalidUrl="" action="" tgtFrame="" tooltip="" history="1" highlightClick="0" endSnd="0"/>
              </a:rPr>
              <a:t>https://wiki.dlang.org/Build_LDC_for_Android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WindowsPhone ❓</a:t>
            </a:r>
          </a:p>
          <a:p>
            <a:pPr lvl="1" marL="795528" indent="-397764" defTabSz="445770">
              <a:spcBef>
                <a:spcPts val="800"/>
              </a:spcBef>
              <a:defRPr sz="2700"/>
            </a:pPr>
            <a:r>
              <a:t>BlackBerry ❓</a:t>
            </a:r>
          </a:p>
        </p:txBody>
      </p:sp>
      <p:pic>
        <p:nvPicPr>
          <p:cNvPr id="217" name="screenshot-example1-windows.png" descr="screenshot-example1-windows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366602" y="3011327"/>
            <a:ext cx="10577918" cy="9354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embedded development"/>
          <p:cNvSpPr/>
          <p:nvPr>
            <p:ph type="title"/>
          </p:nvPr>
        </p:nvSpPr>
        <p:spPr>
          <a:xfrm>
            <a:off x="673100" y="-7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embedded development</a:t>
            </a:r>
          </a:p>
        </p:txBody>
      </p:sp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1176" y="2723074"/>
            <a:ext cx="17001648" cy="9563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Środowisko"/>
          <p:cNvSpPr/>
          <p:nvPr>
            <p:ph type="title"/>
          </p:nvPr>
        </p:nvSpPr>
        <p:spPr>
          <a:xfrm>
            <a:off x="673100" y="-642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Środowisko</a:t>
            </a:r>
          </a:p>
        </p:txBody>
      </p:sp>
      <p:sp>
        <p:nvSpPr>
          <p:cNvPr id="223" name="Community/Dokumentacja/Przydatne linki"/>
          <p:cNvSpPr/>
          <p:nvPr/>
        </p:nvSpPr>
        <p:spPr>
          <a:xfrm>
            <a:off x="6681229" y="1778730"/>
            <a:ext cx="11021542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Community/Dokumentacja/Przydatne linki</a:t>
            </a:r>
          </a:p>
        </p:txBody>
      </p:sp>
      <p:sp>
        <p:nvSpPr>
          <p:cNvPr id="224" name="Strona główna: https://dlang.org…"/>
          <p:cNvSpPr/>
          <p:nvPr/>
        </p:nvSpPr>
        <p:spPr>
          <a:xfrm>
            <a:off x="1209451" y="3388514"/>
            <a:ext cx="12180975" cy="872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Strona główna: </a:t>
            </a:r>
            <a:r>
              <a:rPr u="sng">
                <a:hlinkClick r:id="rId2" invalidUrl="" action="" tgtFrame="" tooltip="" history="1" highlightClick="0" endSnd="0"/>
              </a:rPr>
              <a:t>https://dlang.org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Forum/News-group: </a:t>
            </a:r>
            <a:r>
              <a:rPr u="sng">
                <a:hlinkClick r:id="rId3" invalidUrl="" action="" tgtFrame="" tooltip="" history="1" highlightClick="0" endSnd="0"/>
              </a:rPr>
              <a:t>https://forum.dlang.org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Oficjalny blog: </a:t>
            </a:r>
            <a:r>
              <a:rPr u="sng">
                <a:hlinkClick r:id="rId4" invalidUrl="" action="" tgtFrame="" tooltip="" history="1" highlightClick="0" endSnd="0"/>
              </a:rPr>
              <a:t>https://dlang.org/blog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Wiki: </a:t>
            </a:r>
            <a:r>
              <a:rPr u="sng">
                <a:hlinkClick r:id="rId5" invalidUrl="" action="" tgtFrame="" tooltip="" history="1" highlightClick="0" endSnd="0"/>
              </a:rPr>
              <a:t>https://wiki.dlang.org/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Language reference: </a:t>
            </a:r>
            <a:r>
              <a:rPr u="sng">
                <a:hlinkClick r:id="rId6" invalidUrl="" action="" tgtFrame="" tooltip="" history="1" highlightClick="0" endSnd="0"/>
              </a:rPr>
              <a:t>https://dlang.org/spec/spec.html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Biblioteka standardowa: </a:t>
            </a:r>
            <a:r>
              <a:rPr u="sng">
                <a:hlinkClick r:id="rId7" invalidUrl="" action="" tgtFrame="" tooltip="" history="1" highlightClick="0" endSnd="0"/>
              </a:rPr>
              <a:t>https://dlang.org/phobos/index.html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Repozytorium paczek: </a:t>
            </a:r>
            <a:r>
              <a:rPr u="sng">
                <a:hlinkClick r:id="rId8" invalidUrl="" action="" tgtFrame="" tooltip="" history="1" highlightClick="0" endSnd="0"/>
              </a:rPr>
              <a:t>https://code.dlang.org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Przewodnik po języku: </a:t>
            </a:r>
            <a:r>
              <a:rPr u="sng">
                <a:hlinkClick r:id="rId9" invalidUrl="" action="" tgtFrame="" tooltip="" history="1" highlightClick="0" endSnd="0"/>
              </a:rPr>
              <a:t>https://tour.dlang.org/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Kompilator online: </a:t>
            </a:r>
            <a:r>
              <a:rPr u="sng">
                <a:hlinkClick r:id="rId10" invalidUrl="" action="" tgtFrame="" tooltip="" history="1" highlightClick="0" endSnd="0"/>
              </a:rPr>
              <a:t>https://dpaste.dzfl.pl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Książki: </a:t>
            </a:r>
            <a:r>
              <a:rPr u="sng">
                <a:hlinkClick r:id="rId11" invalidUrl="" action="" tgtFrame="" tooltip="" history="1" highlightClick="0" endSnd="0"/>
              </a:rPr>
              <a:t>https://wiki.dlang.org/Books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SO: </a:t>
            </a:r>
            <a:r>
              <a:rPr u="sng">
                <a:hlinkClick r:id="rId12" invalidUrl="" action="" tgtFrame="" tooltip="" history="1" highlightClick="0" endSnd="0"/>
              </a:rPr>
              <a:t>http://stackoverflow.com/questions/tagged/d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Zbiór artykułów: </a:t>
            </a:r>
            <a:r>
              <a:rPr u="sng">
                <a:hlinkClick r:id="rId13" invalidUrl="" action="" tgtFrame="" tooltip="" history="1" highlightClick="0" endSnd="0"/>
              </a:rPr>
              <a:t>http://dlang.org/articles.html</a:t>
            </a:r>
            <a:r>
              <a:t> 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3800"/>
            </a:pPr>
            <a:r>
              <a:t>Github: </a:t>
            </a:r>
            <a:r>
              <a:rPr u="sng">
                <a:hlinkClick r:id="rId14" invalidUrl="" action="" tgtFrame="" tooltip="" history="1" highlightClick="0" endSnd="0"/>
              </a:rPr>
              <a:t>https://github.com/dlang</a:t>
            </a:r>
            <a:r>
              <a:t> </a:t>
            </a:r>
          </a:p>
        </p:txBody>
      </p:sp>
      <p:pic>
        <p:nvPicPr>
          <p:cNvPr id="225" name="pasted-image.tiff" descr="pasted-image.tif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4709068" y="5088480"/>
            <a:ext cx="8130599" cy="5324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ytania?"/>
          <p:cNvSpPr/>
          <p:nvPr>
            <p:ph type="title"/>
          </p:nvPr>
        </p:nvSpPr>
        <p:spPr>
          <a:xfrm>
            <a:off x="666750" y="5143500"/>
            <a:ext cx="23050500" cy="3429000"/>
          </a:xfrm>
          <a:prstGeom prst="rect">
            <a:avLst/>
          </a:prstGeom>
        </p:spPr>
        <p:txBody>
          <a:bodyPr/>
          <a:lstStyle/>
          <a:p>
            <a:pPr/>
            <a:r>
              <a:t>pytania?</a:t>
            </a:r>
          </a:p>
        </p:txBody>
      </p:sp>
      <p:sp>
        <p:nvSpPr>
          <p:cNvPr id="228" name="Text"/>
          <p:cNvSpPr/>
          <p:nvPr/>
        </p:nvSpPr>
        <p:spPr>
          <a:xfrm>
            <a:off x="12128499" y="1404080"/>
            <a:ext cx="127001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Hello world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sp>
        <p:nvSpPr>
          <p:cNvPr id="127" name="#!/usr/bin/env rdmd…"/>
          <p:cNvSpPr/>
          <p:nvPr/>
        </p:nvSpPr>
        <p:spPr>
          <a:xfrm>
            <a:off x="797419" y="3975520"/>
            <a:ext cx="13108447" cy="638810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 anchor="ctr"/>
          <a:lstStyle/>
          <a:p>
            <a:pPr algn="l" defTabSz="457200">
              <a:defRPr sz="55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#</a:t>
            </a:r>
            <a:r>
              <a:rPr>
                <a:solidFill>
                  <a:srgbClr val="6A8188"/>
                </a:solidFill>
              </a:rPr>
              <a:t>!/</a:t>
            </a:r>
            <a:r>
              <a:t>usr</a:t>
            </a:r>
            <a:r>
              <a:rPr>
                <a:solidFill>
                  <a:srgbClr val="6A8188"/>
                </a:solidFill>
              </a:rPr>
              <a:t>/</a:t>
            </a:r>
            <a:r>
              <a:t>bin</a:t>
            </a:r>
            <a:r>
              <a:rPr>
                <a:solidFill>
                  <a:srgbClr val="6A8188"/>
                </a:solidFill>
              </a:rPr>
              <a:t>/</a:t>
            </a:r>
            <a:r>
              <a:t>env rdmd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5500">
                <a:solidFill>
                  <a:srgbClr val="D760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rPr>
                <a:solidFill>
                  <a:srgbClr val="788E95"/>
                </a:solidFill>
              </a:rPr>
              <a:t>stdio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5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algn="l" defTabSz="457200">
              <a:defRPr sz="55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main()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55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5500">
                <a:solidFill>
                  <a:srgbClr val="E5493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writeln(</a:t>
            </a:r>
            <a:r>
              <a:t>"Witaj świecie"</a:t>
            </a:r>
            <a:r>
              <a:rPr>
                <a:solidFill>
                  <a:srgbClr val="6A8188"/>
                </a:solidFill>
              </a:rPr>
              <a:t>);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sz="55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5619" y="4005029"/>
            <a:ext cx="9976572" cy="3713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534" r="0" b="6534"/>
          <a:stretch>
            <a:fillRect/>
          </a:stretch>
        </p:blipFill>
        <p:spPr>
          <a:xfrm>
            <a:off x="12488057" y="3799835"/>
            <a:ext cx="4727702" cy="5534592"/>
          </a:xfrm>
          <a:prstGeom prst="rect">
            <a:avLst/>
          </a:prstGeom>
        </p:spPr>
      </p:pic>
      <p:sp>
        <p:nvSpPr>
          <p:cNvPr id="131" name="historia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historia</a:t>
            </a:r>
          </a:p>
        </p:txBody>
      </p:sp>
      <p:sp>
        <p:nvSpPr>
          <p:cNvPr id="132" name="?/1999 - Walter Bright decyduję się na stworzenie nowego języka…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414781" indent="-414781" defTabSz="586104">
              <a:spcBef>
                <a:spcPts val="3700"/>
              </a:spcBef>
              <a:defRPr sz="3691"/>
            </a:pPr>
            <a:r>
              <a:t>?/1999 - Walter Bright decyduję się na stworzenie nowego języka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12/2001 - pierwsze publiczne wydanie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01/2007 - D osiąga krok milowy w postaci wersji 1.0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06/2007 - rozpoczęcie prac nad wersją 2.0 języka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12/2010 - Andrei Alexandrescu wydaje książkę "The D Programming Language"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01/2011 - GitHub staję się oficjalnym narzędzie do współtworzenia</a:t>
            </a:r>
          </a:p>
          <a:p>
            <a:pPr marL="414781" indent="-414781" defTabSz="586104">
              <a:spcBef>
                <a:spcPts val="3700"/>
              </a:spcBef>
              <a:defRPr sz="3691"/>
            </a:pPr>
            <a:r>
              <a:t>12/2011 - oficjalne ogłoszenie końca wsparcia dla wersji 1.0 języka</a:t>
            </a:r>
          </a:p>
        </p:txBody>
      </p:sp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05220" y="3830559"/>
            <a:ext cx="5472973" cy="5472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Środowisko"/>
          <p:cNvSpPr/>
          <p:nvPr>
            <p:ph type="title"/>
          </p:nvPr>
        </p:nvSpPr>
        <p:spPr>
          <a:xfrm>
            <a:off x="673100" y="-515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Środowisko</a:t>
            </a:r>
          </a:p>
        </p:txBody>
      </p:sp>
      <p:sp>
        <p:nvSpPr>
          <p:cNvPr id="136" name="Kompilator"/>
          <p:cNvSpPr/>
          <p:nvPr/>
        </p:nvSpPr>
        <p:spPr>
          <a:xfrm>
            <a:off x="10704090" y="1905730"/>
            <a:ext cx="297582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Kompilator</a:t>
            </a:r>
          </a:p>
        </p:txBody>
      </p:sp>
      <p:grpSp>
        <p:nvGrpSpPr>
          <p:cNvPr id="139" name="pasted-image.png"/>
          <p:cNvGrpSpPr/>
          <p:nvPr/>
        </p:nvGrpSpPr>
        <p:grpSpPr>
          <a:xfrm>
            <a:off x="3050113" y="3038294"/>
            <a:ext cx="18296474" cy="7122956"/>
            <a:chOff x="0" y="0"/>
            <a:chExt cx="18296473" cy="7122955"/>
          </a:xfrm>
        </p:grpSpPr>
        <p:pic>
          <p:nvPicPr>
            <p:cNvPr id="138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0800" y="50800"/>
              <a:ext cx="18194874" cy="70213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pasted-image.png" descr="pasted-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296474" cy="7122956"/>
            </a:xfrm>
            <a:prstGeom prst="rect">
              <a:avLst/>
            </a:prstGeom>
            <a:effectLst/>
          </p:spPr>
        </p:pic>
      </p:grpSp>
      <p:sp>
        <p:nvSpPr>
          <p:cNvPr id="140" name="+…"/>
          <p:cNvSpPr/>
          <p:nvPr/>
        </p:nvSpPr>
        <p:spPr>
          <a:xfrm>
            <a:off x="6076149" y="10423442"/>
            <a:ext cx="12231701" cy="299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+</a:t>
            </a:r>
          </a:p>
          <a:p>
            <a:pPr algn="l"/>
            <a:r>
              <a:t>toolchain danej platformy: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binutils: ld, ar, as, gcc (FreeBSD, Linux, OSX)</a:t>
            </a:r>
          </a:p>
          <a:p>
            <a:pPr marL="575468" indent="-575468" algn="l">
              <a:buClr>
                <a:srgbClr val="535353"/>
              </a:buClr>
              <a:buSzPct val="82000"/>
              <a:buChar char="•"/>
            </a:pPr>
            <a:r>
              <a:t>VisualStudio/Digital Mars/Watcom (Windows)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Środowisko"/>
          <p:cNvSpPr/>
          <p:nvPr>
            <p:ph type="title"/>
          </p:nvPr>
        </p:nvSpPr>
        <p:spPr>
          <a:xfrm>
            <a:off x="673100" y="-515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Środowisko</a:t>
            </a:r>
          </a:p>
        </p:txBody>
      </p:sp>
      <p:sp>
        <p:nvSpPr>
          <p:cNvPr id="143" name="IDE/Edytory/Debuggery/Inne"/>
          <p:cNvSpPr/>
          <p:nvPr/>
        </p:nvSpPr>
        <p:spPr>
          <a:xfrm>
            <a:off x="8373665" y="1905730"/>
            <a:ext cx="763667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IDE/Edytory/Debuggery/Inne</a:t>
            </a:r>
          </a:p>
        </p:txBody>
      </p:sp>
      <p:sp>
        <p:nvSpPr>
          <p:cNvPr id="144" name="IDE"/>
          <p:cNvSpPr/>
          <p:nvPr/>
        </p:nvSpPr>
        <p:spPr>
          <a:xfrm>
            <a:off x="358546" y="3129579"/>
            <a:ext cx="128570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IDE</a:t>
            </a:r>
          </a:p>
        </p:txBody>
      </p:sp>
      <p:sp>
        <p:nvSpPr>
          <p:cNvPr id="145" name="DlangIDE - natywne środowisko napisane w D + DlangUI…"/>
          <p:cNvSpPr/>
          <p:nvPr/>
        </p:nvSpPr>
        <p:spPr>
          <a:xfrm>
            <a:off x="505254" y="4038600"/>
            <a:ext cx="12354919" cy="424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DlangIDE - natywne środowisko napisane w D + DlangUI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DLang Intellij - plugin do JetBrains IDEA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DDT - plugin do Eclipse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Visual-D - plugin do Visual Studio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Mono-D - plugin do Xamarin Studio aka Visual Studio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Code::blocks - oficjalne wsparcie</a:t>
            </a:r>
          </a:p>
        </p:txBody>
      </p:sp>
      <p:sp>
        <p:nvSpPr>
          <p:cNvPr id="146" name="Edytory"/>
          <p:cNvSpPr/>
          <p:nvPr/>
        </p:nvSpPr>
        <p:spPr>
          <a:xfrm>
            <a:off x="13931606" y="2799379"/>
            <a:ext cx="268778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Edytory</a:t>
            </a:r>
          </a:p>
        </p:txBody>
      </p:sp>
      <p:sp>
        <p:nvSpPr>
          <p:cNvPr id="147" name="Atom - kilka pluginów dostępnych…"/>
          <p:cNvSpPr/>
          <p:nvPr/>
        </p:nvSpPr>
        <p:spPr>
          <a:xfrm>
            <a:off x="14125015" y="3724658"/>
            <a:ext cx="10035928" cy="566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Atom - kilka pluginów dostępnych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Emacs - oficjalne wsparcie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Geany - oficjalne wsparcie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KWrite/Kate - oficjalne wsparcie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Notepad++ - oficjalne wsparcie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Sublime Text - kilka pluginów dostępnych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Vim - plugin</a:t>
            </a:r>
          </a:p>
          <a:p>
            <a:pPr marL="460375" indent="-460375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Visual Studio Code - kilka pluginów dostępnych</a:t>
            </a:r>
          </a:p>
        </p:txBody>
      </p:sp>
      <p:sp>
        <p:nvSpPr>
          <p:cNvPr id="148" name="Debug"/>
          <p:cNvSpPr/>
          <p:nvPr/>
        </p:nvSpPr>
        <p:spPr>
          <a:xfrm>
            <a:off x="13852569" y="9466473"/>
            <a:ext cx="218983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Debug</a:t>
            </a:r>
          </a:p>
        </p:txBody>
      </p:sp>
      <p:sp>
        <p:nvSpPr>
          <p:cNvPr id="149" name="DWARF - GDB, LLDB…"/>
          <p:cNvSpPr/>
          <p:nvPr/>
        </p:nvSpPr>
        <p:spPr>
          <a:xfrm>
            <a:off x="14097731" y="10352238"/>
            <a:ext cx="9362233" cy="281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DWARF - GDB, LLDB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COFF - Mago/VisualD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OMF - WinDBG, OllyDBG2, Mago/VisualD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Frontendy/GUI do w/w </a:t>
            </a:r>
          </a:p>
        </p:txBody>
      </p:sp>
      <p:sp>
        <p:nvSpPr>
          <p:cNvPr id="150" name="Inne"/>
          <p:cNvSpPr/>
          <p:nvPr/>
        </p:nvSpPr>
        <p:spPr>
          <a:xfrm>
            <a:off x="358577" y="8835761"/>
            <a:ext cx="153964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1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Inne</a:t>
            </a:r>
          </a:p>
        </p:txBody>
      </p:sp>
      <p:sp>
        <p:nvSpPr>
          <p:cNvPr id="151" name="DCD - completion daemon…"/>
          <p:cNvSpPr/>
          <p:nvPr/>
        </p:nvSpPr>
        <p:spPr>
          <a:xfrm>
            <a:off x="451236" y="9689369"/>
            <a:ext cx="8912028" cy="353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DCD - completion daemon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dfmt - formatowanie kodu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difx - automatyczne aktualizowanie kodu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dscanner - lint/ctag generator/all-in-one</a:t>
            </a:r>
          </a:p>
          <a:p>
            <a:pPr marL="575468" indent="-575468" algn="l">
              <a:spcBef>
                <a:spcPts val="1000"/>
              </a:spcBef>
              <a:buClr>
                <a:srgbClr val="535353"/>
              </a:buClr>
              <a:buSzPct val="82000"/>
              <a:buChar char="•"/>
              <a:defRPr sz="4000"/>
            </a:pPr>
            <a:r>
              <a:t>libdparse - lexer + parser jako biblioteka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Środowisko"/>
          <p:cNvSpPr/>
          <p:nvPr>
            <p:ph type="title"/>
          </p:nvPr>
        </p:nvSpPr>
        <p:spPr>
          <a:xfrm>
            <a:off x="673100" y="-642900"/>
            <a:ext cx="23050500" cy="3429001"/>
          </a:xfrm>
          <a:prstGeom prst="rect">
            <a:avLst/>
          </a:prstGeom>
        </p:spPr>
        <p:txBody>
          <a:bodyPr/>
          <a:lstStyle/>
          <a:p>
            <a:pPr/>
            <a:r>
              <a:t>Środowisko</a:t>
            </a:r>
          </a:p>
        </p:txBody>
      </p:sp>
      <p:sp>
        <p:nvSpPr>
          <p:cNvPr id="154" name="Wspierane platformy"/>
          <p:cNvSpPr/>
          <p:nvPr/>
        </p:nvSpPr>
        <p:spPr>
          <a:xfrm>
            <a:off x="9386676" y="1651730"/>
            <a:ext cx="561064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Wspierane platformy</a:t>
            </a:r>
          </a:p>
        </p:txBody>
      </p:sp>
      <p:graphicFrame>
        <p:nvGraphicFramePr>
          <p:cNvPr id="155" name="Table"/>
          <p:cNvGraphicFramePr/>
          <p:nvPr/>
        </p:nvGraphicFramePr>
        <p:xfrm>
          <a:off x="2662832" y="2706068"/>
          <a:ext cx="17988275" cy="9683688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{33BA23B1-9221-436E-865A-0063620EA4FD}</a:tableStyleId>
              </a:tblPr>
              <a:tblGrid>
                <a:gridCol w="3171131"/>
                <a:gridCol w="5505568"/>
                <a:gridCol w="4575205"/>
                <a:gridCol w="4723670"/>
              </a:tblGrid>
              <a:tr h="955411">
                <a:tc>
                  <a:txBody>
                    <a:bodyPr/>
                    <a:lstStyle/>
                    <a:p>
                      <a:pPr>
                        <a:defRPr sz="5000"/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DMD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GDC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LDC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96877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System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Windows
	•	Linux
	•	OS X
	•	FreeBSD
	•	Android (source)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Windows (alpha)
	•	Linux
	•	OS X (untested)
	•	FreeBSD (untested)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Windows
	•	Linux
	•	OS X
	•	FreeBSD
	•	OpenSolaris
	•	iOS (experimental)
	•	Android (alpha)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4680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solidFill>
                            <a:srgbClr val="5A5F5E"/>
                          </a:solidFill>
                        </a:rPr>
                        <a:t>Architektura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i386
	•	amd64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i386
	•	amd64
	•	x32
	•	armel
	•	armhf
	•	alpha
	•	arm64 (aarch64)
	•	hppa
	•	m68k
	•	mips
	•	mipsel
	•	ppc
	•	pcc64
	•	s390x
	•	sparc64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000">
                          <a:solidFill>
                            <a:srgbClr val="5A5F5E"/>
                          </a:solidFill>
                        </a:rPr>
                        <a:t>	•	i386
	•	amd64
	•	armel
	•	arm64 (aarch64)
	•	ppc
	•	ppc64
	•	ppc64el
	•	mips64
	•	armhf
	•	mips
	•	s390x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56" name="Źródło: https://wiki.dlang.org/Compilers"/>
          <p:cNvSpPr/>
          <p:nvPr/>
        </p:nvSpPr>
        <p:spPr>
          <a:xfrm>
            <a:off x="189364" y="13052454"/>
            <a:ext cx="500842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/>
            </a:pPr>
            <a:r>
              <a:t>Źródło: </a:t>
            </a:r>
            <a:r>
              <a:rPr u="sng">
                <a:hlinkClick r:id="rId2" invalidUrl="" action="" tgtFrame="" tooltip="" history="1" highlightClick="0" endSnd="0"/>
              </a:rPr>
              <a:t>https://wiki.dlang.org/Compilers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04" t="0" r="390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Dlaczego warto używać?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7200"/>
            </a:lvl1pPr>
          </a:lstStyle>
          <a:p>
            <a:pPr/>
            <a:r>
              <a:t>Dlaczego warto używać?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unit test"/>
          <p:cNvSpPr/>
          <p:nvPr>
            <p:ph type="title"/>
          </p:nvPr>
        </p:nvSpPr>
        <p:spPr>
          <a:xfrm>
            <a:off x="2381250" y="55668"/>
            <a:ext cx="19621500" cy="1803401"/>
          </a:xfrm>
          <a:prstGeom prst="rect">
            <a:avLst/>
          </a:prstGeom>
        </p:spPr>
        <p:txBody>
          <a:bodyPr/>
          <a:lstStyle/>
          <a:p>
            <a:pPr/>
            <a:r>
              <a:t>unit test</a:t>
            </a:r>
          </a:p>
        </p:txBody>
      </p:sp>
      <p:sp>
        <p:nvSpPr>
          <p:cNvPr id="162" name="import std.exception;…"/>
          <p:cNvSpPr/>
          <p:nvPr/>
        </p:nvSpPr>
        <p:spPr>
          <a:xfrm>
            <a:off x="2614661" y="1807493"/>
            <a:ext cx="19154677" cy="7429501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indent="127000" algn="l" defTabSz="457200">
              <a:defRPr sz="40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import</a:t>
            </a:r>
            <a:r>
              <a:rPr>
                <a:solidFill>
                  <a:srgbClr val="000000"/>
                </a:solidFill>
              </a:rPr>
              <a:t> </a:t>
            </a:r>
            <a:r>
              <a:t>std</a:t>
            </a:r>
            <a:r>
              <a:rPr>
                <a:solidFill>
                  <a:srgbClr val="6A8188"/>
                </a:solidFill>
              </a:rPr>
              <a:t>.</a:t>
            </a:r>
            <a:r>
              <a:t>exception</a:t>
            </a:r>
            <a:r>
              <a:rPr>
                <a:solidFill>
                  <a:srgbClr val="6A8188"/>
                </a:solidFill>
              </a:rPr>
              <a:t>;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t>dodaj(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x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int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y</a:t>
            </a:r>
            <a:r>
              <a:t>) 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return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x</a:t>
            </a:r>
            <a:r>
              <a:rPr>
                <a:solidFill>
                  <a:srgbClr val="000000"/>
                </a:solidFill>
              </a:rPr>
              <a:t> </a:t>
            </a:r>
            <a:r>
              <a:t>+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788E95"/>
                </a:solidFill>
              </a:rPr>
              <a:t>y</a:t>
            </a:r>
            <a:r>
              <a:t>; 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D7601B"/>
                </a:solidFill>
              </a:rPr>
              <a:t>void</a:t>
            </a:r>
            <a:r>
              <a:rPr>
                <a:solidFill>
                  <a:srgbClr val="000000"/>
                </a:solidFill>
              </a:rPr>
              <a:t> </a:t>
            </a:r>
            <a:r>
              <a:t>wyrzućCoś</a:t>
            </a:r>
            <a:r>
              <a:rPr>
                <a:solidFill>
                  <a:srgbClr val="6A8188"/>
                </a:solidFill>
              </a:rPr>
              <a:t>() {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D7601B"/>
                </a:solidFill>
              </a:rPr>
              <a:t>throw new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6A8188"/>
                </a:solidFill>
              </a:rPr>
              <a:t>Exception(</a:t>
            </a:r>
            <a:r>
              <a:rPr>
                <a:solidFill>
                  <a:srgbClr val="E5493D"/>
                </a:solidFill>
              </a:rPr>
              <a:t>"Wyjątek!"</a:t>
            </a:r>
            <a:r>
              <a:rPr>
                <a:solidFill>
                  <a:srgbClr val="6A8188"/>
                </a:solidFill>
              </a:rPr>
              <a:t>); }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indent="127000" algn="l" defTabSz="457200">
              <a:defRPr sz="4000">
                <a:solidFill>
                  <a:srgbClr val="D7601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unittest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6A8188"/>
                </a:solidFill>
              </a:rPr>
              <a:t>{</a:t>
            </a:r>
            <a:r>
              <a:t>   </a:t>
            </a:r>
          </a:p>
          <a:p>
            <a:pPr indent="127000"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t>(dodaj(</a:t>
            </a:r>
            <a:r>
              <a:rPr>
                <a:solidFill>
                  <a:srgbClr val="E5493D"/>
                </a:solidFill>
              </a:rPr>
              <a:t>2</a:t>
            </a:r>
            <a: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2</a:t>
            </a:r>
            <a:r>
              <a:t>) ==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4</a:t>
            </a:r>
            <a:r>
              <a:t>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4B0B1"/>
                </a:solidFill>
              </a:rPr>
              <a:t>// #1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E5493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D7601B"/>
                </a:solidFill>
              </a:rPr>
              <a:t>assert</a:t>
            </a:r>
            <a:r>
              <a:rPr>
                <a:solidFill>
                  <a:srgbClr val="6A8188"/>
                </a:solidFill>
              </a:rPr>
              <a:t>(dodaj(</a:t>
            </a:r>
            <a:r>
              <a:t>2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2</a:t>
            </a:r>
            <a:r>
              <a:rPr>
                <a:solidFill>
                  <a:srgbClr val="6A8188"/>
                </a:solidFill>
              </a:rPr>
              <a:t>) ==</a:t>
            </a:r>
            <a:r>
              <a:rPr>
                <a:solidFill>
                  <a:srgbClr val="000000"/>
                </a:solidFill>
              </a:rPr>
              <a:t> </a:t>
            </a:r>
            <a:r>
              <a:t>5</a:t>
            </a:r>
            <a:r>
              <a:rPr>
                <a:solidFill>
                  <a:srgbClr val="6A8188"/>
                </a:solidFill>
              </a:rPr>
              <a:t>,</a:t>
            </a:r>
            <a:r>
              <a:rPr>
                <a:solidFill>
                  <a:srgbClr val="000000"/>
                </a:solidFill>
              </a:rPr>
              <a:t> </a:t>
            </a:r>
            <a:r>
              <a:t>"Jak się to mogło stać?"</a:t>
            </a:r>
            <a:r>
              <a:rPr>
                <a:solidFill>
                  <a:srgbClr val="6A8188"/>
                </a:solidFill>
              </a:rPr>
              <a:t>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4B0B1"/>
                </a:solidFill>
              </a:rPr>
              <a:t>// #2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assertNotThrown(</a:t>
            </a:r>
            <a:r>
              <a:rPr>
                <a:solidFill>
                  <a:srgbClr val="E5493D"/>
                </a:solidFill>
              </a:rPr>
              <a:t>2</a:t>
            </a:r>
            <a:r>
              <a:t>.dodaj(</a:t>
            </a:r>
            <a:r>
              <a:rPr>
                <a:solidFill>
                  <a:srgbClr val="E5493D"/>
                </a:solidFill>
              </a:rPr>
              <a:t>2</a:t>
            </a:r>
            <a:r>
              <a:t>) ==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E5493D"/>
                </a:solidFill>
              </a:rPr>
              <a:t>4</a:t>
            </a:r>
            <a:r>
              <a:t>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4B0B1"/>
                </a:solidFill>
              </a:rPr>
              <a:t>// #3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788E9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rPr>
                <a:solidFill>
                  <a:srgbClr val="6A8188"/>
                </a:solidFill>
              </a:rPr>
              <a:t>assertThrown(</a:t>
            </a:r>
            <a:r>
              <a:t>wyrzućCoś</a:t>
            </a:r>
            <a:r>
              <a:rPr>
                <a:solidFill>
                  <a:srgbClr val="6A8188"/>
                </a:solidFill>
              </a:rPr>
              <a:t>());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A4B0B1"/>
                </a:solidFill>
              </a:rPr>
              <a:t>// #4</a:t>
            </a:r>
            <a:endParaRPr>
              <a:solidFill>
                <a:srgbClr val="000000"/>
              </a:solidFill>
            </a:endParaRPr>
          </a:p>
          <a:p>
            <a:pPr indent="127000" algn="l" defTabSz="457200">
              <a:defRPr sz="4000">
                <a:solidFill>
                  <a:srgbClr val="6A8188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pic>
        <p:nvPicPr>
          <p:cNvPr id="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0850" y="9591817"/>
            <a:ext cx="14842300" cy="36549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E0E2E2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E0E2E2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